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9"/>
  </p:notesMasterIdLst>
  <p:sldIdLst>
    <p:sldId id="325" r:id="rId6"/>
    <p:sldId id="314" r:id="rId7"/>
    <p:sldId id="316" r:id="rId8"/>
    <p:sldId id="256" r:id="rId9"/>
    <p:sldId id="319" r:id="rId10"/>
    <p:sldId id="258" r:id="rId11"/>
    <p:sldId id="311" r:id="rId12"/>
    <p:sldId id="260" r:id="rId13"/>
    <p:sldId id="261" r:id="rId14"/>
    <p:sldId id="267" r:id="rId15"/>
    <p:sldId id="264" r:id="rId16"/>
    <p:sldId id="318" r:id="rId17"/>
    <p:sldId id="312" r:id="rId18"/>
    <p:sldId id="313" r:id="rId19"/>
    <p:sldId id="279" r:id="rId20"/>
    <p:sldId id="280" r:id="rId21"/>
    <p:sldId id="287" r:id="rId22"/>
    <p:sldId id="288" r:id="rId23"/>
    <p:sldId id="296" r:id="rId24"/>
    <p:sldId id="324" r:id="rId25"/>
    <p:sldId id="321" r:id="rId26"/>
    <p:sldId id="309"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2731B-3539-4430-B6F6-E473F5479FEB}" type="datetimeFigureOut">
              <a:rPr lang="en-US" smtClean="0"/>
              <a:pPr/>
              <a:t>12/7/2020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1E6615-99C7-47E2-86E3-139E16EA600E}" type="slidenum">
              <a:rPr lang="en-US" smtClean="0"/>
              <a:pPr/>
              <a:t>‹#›</a:t>
            </a:fld>
            <a:endParaRPr lang="en-US" dirty="0"/>
          </a:p>
        </p:txBody>
      </p:sp>
    </p:spTree>
    <p:extLst>
      <p:ext uri="{BB962C8B-B14F-4D97-AF65-F5344CB8AC3E}">
        <p14:creationId xmlns:p14="http://schemas.microsoft.com/office/powerpoint/2010/main" val="177943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E2F13-EAD1-4102-869D-EB60943FCDB2}" type="slidenum">
              <a:rPr lang="en-US" smtClean="0"/>
              <a:pPr/>
              <a:t>1</a:t>
            </a:fld>
            <a:endParaRPr lang="en-US"/>
          </a:p>
        </p:txBody>
      </p:sp>
    </p:spTree>
    <p:extLst>
      <p:ext uri="{BB962C8B-B14F-4D97-AF65-F5344CB8AC3E}">
        <p14:creationId xmlns:p14="http://schemas.microsoft.com/office/powerpoint/2010/main" val="356987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10</a:t>
            </a:fld>
            <a:endParaRPr lang="en-US"/>
          </a:p>
        </p:txBody>
      </p:sp>
    </p:spTree>
    <p:extLst>
      <p:ext uri="{BB962C8B-B14F-4D97-AF65-F5344CB8AC3E}">
        <p14:creationId xmlns:p14="http://schemas.microsoft.com/office/powerpoint/2010/main" val="147665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11</a:t>
            </a:fld>
            <a:endParaRPr lang="en-US"/>
          </a:p>
        </p:txBody>
      </p:sp>
    </p:spTree>
    <p:extLst>
      <p:ext uri="{BB962C8B-B14F-4D97-AF65-F5344CB8AC3E}">
        <p14:creationId xmlns:p14="http://schemas.microsoft.com/office/powerpoint/2010/main" val="386511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12</a:t>
            </a:fld>
            <a:endParaRPr lang="en-US"/>
          </a:p>
        </p:txBody>
      </p:sp>
    </p:spTree>
    <p:extLst>
      <p:ext uri="{BB962C8B-B14F-4D97-AF65-F5344CB8AC3E}">
        <p14:creationId xmlns:p14="http://schemas.microsoft.com/office/powerpoint/2010/main" val="337220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13</a:t>
            </a:fld>
            <a:endParaRPr lang="en-US"/>
          </a:p>
        </p:txBody>
      </p:sp>
    </p:spTree>
    <p:extLst>
      <p:ext uri="{BB962C8B-B14F-4D97-AF65-F5344CB8AC3E}">
        <p14:creationId xmlns:p14="http://schemas.microsoft.com/office/powerpoint/2010/main" val="26748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14</a:t>
            </a:fld>
            <a:endParaRPr lang="en-US"/>
          </a:p>
        </p:txBody>
      </p:sp>
    </p:spTree>
    <p:extLst>
      <p:ext uri="{BB962C8B-B14F-4D97-AF65-F5344CB8AC3E}">
        <p14:creationId xmlns:p14="http://schemas.microsoft.com/office/powerpoint/2010/main" val="149847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15</a:t>
            </a:fld>
            <a:endParaRPr lang="en-US"/>
          </a:p>
        </p:txBody>
      </p:sp>
    </p:spTree>
    <p:extLst>
      <p:ext uri="{BB962C8B-B14F-4D97-AF65-F5344CB8AC3E}">
        <p14:creationId xmlns:p14="http://schemas.microsoft.com/office/powerpoint/2010/main" val="40555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16</a:t>
            </a:fld>
            <a:endParaRPr lang="en-US"/>
          </a:p>
        </p:txBody>
      </p:sp>
    </p:spTree>
    <p:extLst>
      <p:ext uri="{BB962C8B-B14F-4D97-AF65-F5344CB8AC3E}">
        <p14:creationId xmlns:p14="http://schemas.microsoft.com/office/powerpoint/2010/main" val="102729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17</a:t>
            </a:fld>
            <a:endParaRPr lang="en-US"/>
          </a:p>
        </p:txBody>
      </p:sp>
    </p:spTree>
    <p:extLst>
      <p:ext uri="{BB962C8B-B14F-4D97-AF65-F5344CB8AC3E}">
        <p14:creationId xmlns:p14="http://schemas.microsoft.com/office/powerpoint/2010/main" val="2467918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18</a:t>
            </a:fld>
            <a:endParaRPr lang="en-US"/>
          </a:p>
        </p:txBody>
      </p:sp>
    </p:spTree>
    <p:extLst>
      <p:ext uri="{BB962C8B-B14F-4D97-AF65-F5344CB8AC3E}">
        <p14:creationId xmlns:p14="http://schemas.microsoft.com/office/powerpoint/2010/main" val="218876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19</a:t>
            </a:fld>
            <a:endParaRPr lang="en-US"/>
          </a:p>
        </p:txBody>
      </p:sp>
    </p:spTree>
    <p:extLst>
      <p:ext uri="{BB962C8B-B14F-4D97-AF65-F5344CB8AC3E}">
        <p14:creationId xmlns:p14="http://schemas.microsoft.com/office/powerpoint/2010/main" val="160567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7BED9C-060D-446A-B4E3-B99EFF378FFE}" type="slidenum">
              <a:rPr lang="en-US" smtClean="0"/>
              <a:pPr/>
              <a:t>2</a:t>
            </a:fld>
            <a:endParaRPr lang="en-US" dirty="0"/>
          </a:p>
        </p:txBody>
      </p:sp>
    </p:spTree>
    <p:extLst>
      <p:ext uri="{BB962C8B-B14F-4D97-AF65-F5344CB8AC3E}">
        <p14:creationId xmlns:p14="http://schemas.microsoft.com/office/powerpoint/2010/main" val="100200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20</a:t>
            </a:fld>
            <a:endParaRPr lang="en-US" dirty="0"/>
          </a:p>
        </p:txBody>
      </p:sp>
    </p:spTree>
    <p:extLst>
      <p:ext uri="{BB962C8B-B14F-4D97-AF65-F5344CB8AC3E}">
        <p14:creationId xmlns:p14="http://schemas.microsoft.com/office/powerpoint/2010/main" val="138627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1E6615-99C7-47E2-86E3-139E16EA600E}" type="slidenum">
              <a:rPr lang="en-US" smtClean="0"/>
              <a:pPr/>
              <a:t>21</a:t>
            </a:fld>
            <a:endParaRPr lang="en-US" dirty="0"/>
          </a:p>
        </p:txBody>
      </p:sp>
    </p:spTree>
    <p:extLst>
      <p:ext uri="{BB962C8B-B14F-4D97-AF65-F5344CB8AC3E}">
        <p14:creationId xmlns:p14="http://schemas.microsoft.com/office/powerpoint/2010/main" val="417473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1E6615-99C7-47E2-86E3-139E16EA600E}" type="slidenum">
              <a:rPr lang="en-US" smtClean="0"/>
              <a:pPr/>
              <a:t>22</a:t>
            </a:fld>
            <a:endParaRPr lang="en-US" dirty="0"/>
          </a:p>
        </p:txBody>
      </p:sp>
    </p:spTree>
    <p:extLst>
      <p:ext uri="{BB962C8B-B14F-4D97-AF65-F5344CB8AC3E}">
        <p14:creationId xmlns:p14="http://schemas.microsoft.com/office/powerpoint/2010/main" val="727236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394B0F-1D30-4C21-92A4-C41A87E58070}" type="slidenum">
              <a:rPr lang="en-US" smtClean="0"/>
              <a:pPr/>
              <a:t>23</a:t>
            </a:fld>
            <a:endParaRPr lang="en-US"/>
          </a:p>
        </p:txBody>
      </p:sp>
    </p:spTree>
    <p:extLst>
      <p:ext uri="{BB962C8B-B14F-4D97-AF65-F5344CB8AC3E}">
        <p14:creationId xmlns:p14="http://schemas.microsoft.com/office/powerpoint/2010/main" val="7407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A59B5C-5DF4-405B-BCEB-4E315D1D5956}" type="slidenum">
              <a:rPr lang="en-US" smtClean="0"/>
              <a:pPr/>
              <a:t>3</a:t>
            </a:fld>
            <a:endParaRPr lang="en-US"/>
          </a:p>
        </p:txBody>
      </p:sp>
    </p:spTree>
    <p:extLst>
      <p:ext uri="{BB962C8B-B14F-4D97-AF65-F5344CB8AC3E}">
        <p14:creationId xmlns:p14="http://schemas.microsoft.com/office/powerpoint/2010/main" val="202235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4</a:t>
            </a:fld>
            <a:endParaRPr lang="en-US"/>
          </a:p>
        </p:txBody>
      </p:sp>
    </p:spTree>
    <p:extLst>
      <p:ext uri="{BB962C8B-B14F-4D97-AF65-F5344CB8AC3E}">
        <p14:creationId xmlns:p14="http://schemas.microsoft.com/office/powerpoint/2010/main" val="93228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5</a:t>
            </a:fld>
            <a:endParaRPr lang="en-US"/>
          </a:p>
        </p:txBody>
      </p:sp>
    </p:spTree>
    <p:extLst>
      <p:ext uri="{BB962C8B-B14F-4D97-AF65-F5344CB8AC3E}">
        <p14:creationId xmlns:p14="http://schemas.microsoft.com/office/powerpoint/2010/main" val="295226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6</a:t>
            </a:fld>
            <a:endParaRPr lang="en-US"/>
          </a:p>
        </p:txBody>
      </p:sp>
    </p:spTree>
    <p:extLst>
      <p:ext uri="{BB962C8B-B14F-4D97-AF65-F5344CB8AC3E}">
        <p14:creationId xmlns:p14="http://schemas.microsoft.com/office/powerpoint/2010/main" val="213862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7</a:t>
            </a:fld>
            <a:endParaRPr lang="en-US"/>
          </a:p>
        </p:txBody>
      </p:sp>
    </p:spTree>
    <p:extLst>
      <p:ext uri="{BB962C8B-B14F-4D97-AF65-F5344CB8AC3E}">
        <p14:creationId xmlns:p14="http://schemas.microsoft.com/office/powerpoint/2010/main" val="152467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8</a:t>
            </a:fld>
            <a:endParaRPr lang="en-US"/>
          </a:p>
        </p:txBody>
      </p:sp>
    </p:spTree>
    <p:extLst>
      <p:ext uri="{BB962C8B-B14F-4D97-AF65-F5344CB8AC3E}">
        <p14:creationId xmlns:p14="http://schemas.microsoft.com/office/powerpoint/2010/main" val="264383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1E6615-99C7-47E2-86E3-139E16EA600E}" type="slidenum">
              <a:rPr lang="en-US" smtClean="0"/>
              <a:pPr/>
              <a:t>9</a:t>
            </a:fld>
            <a:endParaRPr lang="en-US"/>
          </a:p>
        </p:txBody>
      </p:sp>
    </p:spTree>
    <p:extLst>
      <p:ext uri="{BB962C8B-B14F-4D97-AF65-F5344CB8AC3E}">
        <p14:creationId xmlns:p14="http://schemas.microsoft.com/office/powerpoint/2010/main" val="299049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593823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85294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124086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60916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293945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74446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02035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76702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99723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252607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D1B39-276B-4D0E-A8DD-34361B3ED32C}" type="datetimeFigureOut">
              <a:rPr lang="en-US" smtClean="0"/>
              <a:pPr/>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22679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D1B39-276B-4D0E-A8DD-34361B3ED32C}" type="datetimeFigureOut">
              <a:rPr lang="en-US" smtClean="0"/>
              <a:pPr/>
              <a:t>12/7/2020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270CF-BEDF-4A3A-BBDC-99E4949BDE86}" type="slidenum">
              <a:rPr lang="en-US" smtClean="0"/>
              <a:pPr/>
              <a:t>‹#›</a:t>
            </a:fld>
            <a:endParaRPr lang="en-US" dirty="0"/>
          </a:p>
        </p:txBody>
      </p:sp>
    </p:spTree>
    <p:extLst>
      <p:ext uri="{BB962C8B-B14F-4D97-AF65-F5344CB8AC3E}">
        <p14:creationId xmlns:p14="http://schemas.microsoft.com/office/powerpoint/2010/main" val="3561784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1425" y="0"/>
            <a:ext cx="6551740" cy="1048512"/>
          </a:xfrm>
        </p:spPr>
        <p:txBody>
          <a:bodyPr>
            <a:normAutofit/>
          </a:bodyPr>
          <a:lstStyle/>
          <a:p>
            <a:pPr algn="ctr" rtl="1"/>
            <a:r>
              <a:rPr lang="fa-IR" sz="4000" b="1" dirty="0">
                <a:cs typeface="B Yagut" panose="00000400000000000000" pitchFamily="2" charset="-78"/>
              </a:rPr>
              <a:t> مشخصات سند</a:t>
            </a:r>
            <a:endParaRPr lang="en-US" sz="4000" b="1" dirty="0">
              <a:cs typeface="B Yagut" panose="00000400000000000000" pitchFamily="2" charset="-78"/>
            </a:endParaRPr>
          </a:p>
        </p:txBody>
      </p:sp>
      <p:sp>
        <p:nvSpPr>
          <p:cNvPr id="5" name="Text Placeholder 4"/>
          <p:cNvSpPr>
            <a:spLocks noGrp="1"/>
          </p:cNvSpPr>
          <p:nvPr>
            <p:ph type="body" idx="1"/>
          </p:nvPr>
        </p:nvSpPr>
        <p:spPr>
          <a:xfrm>
            <a:off x="1548941" y="1082231"/>
            <a:ext cx="3510407" cy="542163"/>
          </a:xfrm>
        </p:spPr>
        <p:txBody>
          <a:bodyPr>
            <a:normAutofit/>
          </a:bodyPr>
          <a:lstStyle/>
          <a:p>
            <a:pPr algn="ctr" rtl="1"/>
            <a:r>
              <a:rPr lang="fa-IR" dirty="0">
                <a:cs typeface="B Yagut" panose="00000400000000000000" pitchFamily="2" charset="-78"/>
              </a:rPr>
              <a:t>مشخصات مدرس</a:t>
            </a:r>
          </a:p>
        </p:txBody>
      </p:sp>
      <p:sp>
        <p:nvSpPr>
          <p:cNvPr id="6" name="Content Placeholder 5"/>
          <p:cNvSpPr>
            <a:spLocks noGrp="1"/>
          </p:cNvSpPr>
          <p:nvPr>
            <p:ph sz="half" idx="2"/>
          </p:nvPr>
        </p:nvSpPr>
        <p:spPr>
          <a:xfrm>
            <a:off x="725250" y="3339111"/>
            <a:ext cx="5157787" cy="2826168"/>
          </a:xfrm>
        </p:spPr>
        <p:txBody>
          <a:bodyPr>
            <a:normAutofit/>
          </a:bodyPr>
          <a:lstStyle/>
          <a:p>
            <a:pPr marL="0" indent="0" algn="ctr" rtl="1">
              <a:lnSpc>
                <a:spcPct val="150000"/>
              </a:lnSpc>
              <a:buNone/>
            </a:pPr>
            <a:r>
              <a:rPr lang="fa-IR" sz="2000" b="1" dirty="0">
                <a:cs typeface="B Yagut" panose="00000400000000000000" pitchFamily="2" charset="-78"/>
              </a:rPr>
              <a:t>احمدرضا رهسپار</a:t>
            </a:r>
          </a:p>
          <a:p>
            <a:pPr marL="0" indent="0" algn="ctr" rtl="1">
              <a:lnSpc>
                <a:spcPct val="150000"/>
              </a:lnSpc>
              <a:buNone/>
            </a:pPr>
            <a:r>
              <a:rPr lang="fa-IR" sz="2000" b="1" dirty="0">
                <a:cs typeface="B Yagut" panose="00000400000000000000" pitchFamily="2" charset="-78"/>
              </a:rPr>
              <a:t>کارشناس ارشد مهندسی بهداشت محیط</a:t>
            </a:r>
          </a:p>
          <a:p>
            <a:pPr marL="0" indent="0" algn="ctr" rtl="1">
              <a:lnSpc>
                <a:spcPct val="150000"/>
              </a:lnSpc>
              <a:buNone/>
            </a:pPr>
            <a:r>
              <a:rPr lang="fa-IR" sz="2000" dirty="0">
                <a:cs typeface="B Yagut" panose="00000400000000000000" pitchFamily="2" charset="-78"/>
              </a:rPr>
              <a:t>مربی مرکز آموزش بهورزی شهرستان </a:t>
            </a:r>
            <a:r>
              <a:rPr lang="fa-IR" sz="2000" b="1" dirty="0">
                <a:cs typeface="B Yagut" panose="00000400000000000000" pitchFamily="2" charset="-78"/>
              </a:rPr>
              <a:t>داراب</a:t>
            </a:r>
          </a:p>
          <a:p>
            <a:pPr marL="0" indent="0" algn="ctr" rtl="1">
              <a:lnSpc>
                <a:spcPct val="150000"/>
              </a:lnSpc>
              <a:buNone/>
            </a:pPr>
            <a:r>
              <a:rPr lang="fa-IR" sz="2000" dirty="0">
                <a:cs typeface="B Yagut" panose="00000400000000000000" pitchFamily="2" charset="-78"/>
              </a:rPr>
              <a:t>دانشگاه علوم پزشکی و خدمات بهداشتی درمانی </a:t>
            </a:r>
            <a:r>
              <a:rPr lang="fa-IR" sz="2000" b="1" dirty="0">
                <a:cs typeface="B Yagut" panose="00000400000000000000" pitchFamily="2" charset="-78"/>
              </a:rPr>
              <a:t>شیراز</a:t>
            </a:r>
          </a:p>
          <a:p>
            <a:pPr algn="ctr" rtl="1">
              <a:lnSpc>
                <a:spcPct val="150000"/>
              </a:lnSpc>
            </a:pPr>
            <a:endParaRPr lang="en-US" sz="2000" dirty="0">
              <a:cs typeface="B Yagut" panose="00000400000000000000" pitchFamily="2" charset="-78"/>
            </a:endParaRPr>
          </a:p>
        </p:txBody>
      </p:sp>
      <p:sp>
        <p:nvSpPr>
          <p:cNvPr id="7" name="Text Placeholder 6"/>
          <p:cNvSpPr>
            <a:spLocks noGrp="1"/>
          </p:cNvSpPr>
          <p:nvPr>
            <p:ph type="body" sz="quarter" idx="3"/>
          </p:nvPr>
        </p:nvSpPr>
        <p:spPr>
          <a:xfrm>
            <a:off x="6193537" y="1353312"/>
            <a:ext cx="5183188" cy="432435"/>
          </a:xfrm>
        </p:spPr>
        <p:txBody>
          <a:bodyPr>
            <a:normAutofit/>
          </a:bodyPr>
          <a:lstStyle/>
          <a:p>
            <a:pPr algn="ctr" rtl="1"/>
            <a:r>
              <a:rPr lang="fa-IR"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5883037" y="2393437"/>
            <a:ext cx="5974545" cy="2901828"/>
          </a:xfrm>
        </p:spPr>
        <p:txBody>
          <a:bodyPr>
            <a:normAutofit/>
          </a:bodyPr>
          <a:lstStyle/>
          <a:p>
            <a:pPr algn="r" rtl="1">
              <a:lnSpc>
                <a:spcPct val="150000"/>
              </a:lnSpc>
            </a:pPr>
            <a:r>
              <a:rPr lang="fa-IR" sz="2000" dirty="0">
                <a:cs typeface="B Yagut" panose="00000400000000000000" pitchFamily="2" charset="-78"/>
              </a:rPr>
              <a:t>حیطه درس: </a:t>
            </a:r>
            <a:r>
              <a:rPr lang="fa-IR" sz="2000" b="1" dirty="0">
                <a:cs typeface="B Yagut" panose="00000400000000000000" pitchFamily="2" charset="-78"/>
              </a:rPr>
              <a:t>بهداشت حرفه ای</a:t>
            </a:r>
          </a:p>
          <a:p>
            <a:pPr algn="r" rtl="1">
              <a:lnSpc>
                <a:spcPct val="150000"/>
              </a:lnSpc>
            </a:pPr>
            <a:r>
              <a:rPr lang="fa-IR" sz="2000" dirty="0"/>
              <a:t>تاریخ آخرین بازنگری: </a:t>
            </a:r>
            <a:r>
              <a:rPr lang="fa-IR" sz="2000" dirty="0">
                <a:cs typeface="B Yagut" panose="00000400000000000000" pitchFamily="2" charset="-78"/>
              </a:rPr>
              <a:t>7 اردیبهشت 1399</a:t>
            </a:r>
          </a:p>
          <a:p>
            <a:pPr algn="r" rtl="1">
              <a:lnSpc>
                <a:spcPct val="150000"/>
              </a:lnSpc>
            </a:pPr>
            <a:r>
              <a:rPr lang="fa-IR" sz="2000" dirty="0">
                <a:cs typeface="B Yagut" panose="00000400000000000000" pitchFamily="2" charset="-78"/>
              </a:rPr>
              <a:t>نوبت تهیه: 1</a:t>
            </a:r>
          </a:p>
          <a:p>
            <a:pPr algn="r" rtl="1">
              <a:lnSpc>
                <a:spcPct val="150000"/>
              </a:lnSpc>
            </a:pPr>
            <a:r>
              <a:rPr lang="fa-IR" sz="2000" dirty="0">
                <a:cs typeface="B Yagut" panose="00000400000000000000" pitchFamily="2" charset="-78"/>
              </a:rPr>
              <a:t> نام فایل: </a:t>
            </a:r>
            <a:r>
              <a:rPr lang="en-US" sz="2000" dirty="0" err="1">
                <a:latin typeface="Times New Roman" pitchFamily="18" charset="0"/>
                <a:cs typeface="Times New Roman" pitchFamily="18" charset="0"/>
              </a:rPr>
              <a:t>salamat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ravan-dar-mohit</a:t>
            </a:r>
            <a:r>
              <a:rPr lang="en-US" sz="2000" dirty="0">
                <a:latin typeface="Times New Roman" pitchFamily="18" charset="0"/>
                <a:cs typeface="Times New Roman" pitchFamily="18" charset="0"/>
              </a:rPr>
              <a:t> kar-edit1</a:t>
            </a:r>
            <a:endParaRPr lang="fa-IR" sz="2000" dirty="0">
              <a:latin typeface="Times New Roman" pitchFamily="18" charset="0"/>
              <a:cs typeface="Times New Roman" pitchFamily="18" charset="0"/>
            </a:endParaRPr>
          </a:p>
        </p:txBody>
      </p:sp>
      <p:pic>
        <p:nvPicPr>
          <p:cNvPr id="1027" name="Picture 3" descr="C:\Users\ahmad\Desktop\rahsepar-ahmadreza.jpg"/>
          <p:cNvPicPr>
            <a:picLocks noChangeAspect="1" noChangeArrowheads="1"/>
          </p:cNvPicPr>
          <p:nvPr/>
        </p:nvPicPr>
        <p:blipFill>
          <a:blip r:embed="rId5"/>
          <a:srcRect/>
          <a:stretch>
            <a:fillRect/>
          </a:stretch>
        </p:blipFill>
        <p:spPr bwMode="auto">
          <a:xfrm>
            <a:off x="2628060" y="1785748"/>
            <a:ext cx="1352171" cy="1134009"/>
          </a:xfrm>
          <a:prstGeom prst="rect">
            <a:avLst/>
          </a:prstGeom>
          <a:noFill/>
        </p:spPr>
      </p:pic>
      <p:pic>
        <p:nvPicPr>
          <p:cNvPr id="3" name="Recording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7357" y="6051550"/>
            <a:ext cx="609600" cy="609600"/>
          </a:xfrm>
          <a:prstGeom prst="rect">
            <a:avLst/>
          </a:prstGeom>
        </p:spPr>
      </p:pic>
      <p:sp>
        <p:nvSpPr>
          <p:cNvPr id="9" name="Slide Number Placeholder 8"/>
          <p:cNvSpPr>
            <a:spLocks noGrp="1"/>
          </p:cNvSpPr>
          <p:nvPr>
            <p:ph type="sldNum" sz="quarter" idx="12"/>
          </p:nvPr>
        </p:nvSpPr>
        <p:spPr/>
        <p:txBody>
          <a:bodyPr/>
          <a:lstStyle/>
          <a:p>
            <a:fld id="{F9536437-D7DE-4436-AE04-4F4735741BFC}" type="slidenum">
              <a:rPr lang="en-US" sz="2800" smtClean="0"/>
              <a:pPr/>
              <a:t>1</a:t>
            </a:fld>
            <a:endParaRPr lang="en-US" sz="2800"/>
          </a:p>
        </p:txBody>
      </p:sp>
    </p:spTree>
    <p:extLst>
      <p:ext uri="{BB962C8B-B14F-4D97-AF65-F5344CB8AC3E}">
        <p14:creationId xmlns:p14="http://schemas.microsoft.com/office/powerpoint/2010/main" val="3723299446"/>
      </p:ext>
    </p:extLst>
  </p:cSld>
  <p:clrMapOvr>
    <a:masterClrMapping/>
  </p:clrMapOvr>
  <mc:AlternateContent xmlns:mc="http://schemas.openxmlformats.org/markup-compatibility/2006" xmlns:p14="http://schemas.microsoft.com/office/powerpoint/2010/main">
    <mc:Choice Requires="p14">
      <p:transition spd="slow" p14:dur="2000" advTm="21880"/>
    </mc:Choice>
    <mc:Fallback xmlns="">
      <p:transition spd="slow" advTm="2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8174" y="996285"/>
            <a:ext cx="10413241" cy="5221942"/>
          </a:xfrm>
          <a:prstGeom prst="rect">
            <a:avLst/>
          </a:prstGeom>
        </p:spPr>
        <p:txBody>
          <a:bodyPr wrap="square">
            <a:spAutoFit/>
          </a:bodyPr>
          <a:lstStyle/>
          <a:p>
            <a:pPr lvl="3" algn="r" rtl="1">
              <a:lnSpc>
                <a:spcPts val="4000"/>
              </a:lnSpc>
              <a:buFont typeface="Wingdings" pitchFamily="2" charset="2"/>
              <a:buChar char="Ø"/>
            </a:pPr>
            <a:r>
              <a:rPr lang="fa-IR" sz="2800" dirty="0">
                <a:cs typeface="B Yagut" pitchFamily="2" charset="-78"/>
              </a:rPr>
              <a:t>اختلال در خواب</a:t>
            </a:r>
          </a:p>
          <a:p>
            <a:pPr lvl="3" algn="r" rtl="1">
              <a:lnSpc>
                <a:spcPts val="4000"/>
              </a:lnSpc>
              <a:buFont typeface="Wingdings" pitchFamily="2" charset="2"/>
              <a:buChar char="Ø"/>
            </a:pPr>
            <a:r>
              <a:rPr lang="fa-IR" sz="2800" dirty="0">
                <a:cs typeface="B Yagut" pitchFamily="2" charset="-78"/>
              </a:rPr>
              <a:t>احساس فرسودگی و خستگی</a:t>
            </a:r>
          </a:p>
          <a:p>
            <a:pPr lvl="3" algn="r" rtl="1">
              <a:lnSpc>
                <a:spcPts val="4000"/>
              </a:lnSpc>
              <a:buFont typeface="Wingdings" pitchFamily="2" charset="2"/>
              <a:buChar char="Ø"/>
            </a:pPr>
            <a:r>
              <a:rPr lang="fa-IR" sz="2800" dirty="0">
                <a:cs typeface="B Yagut" pitchFamily="2" charset="-78"/>
              </a:rPr>
              <a:t>افزایش گله و شکایت از وضع جسمی</a:t>
            </a:r>
          </a:p>
          <a:p>
            <a:pPr lvl="3" algn="r" rtl="1">
              <a:lnSpc>
                <a:spcPts val="4000"/>
              </a:lnSpc>
              <a:buFont typeface="Wingdings" pitchFamily="2" charset="2"/>
              <a:buChar char="Ø"/>
            </a:pPr>
            <a:r>
              <a:rPr lang="fa-IR" sz="2800" dirty="0">
                <a:cs typeface="B Yagut" pitchFamily="2" charset="-78"/>
              </a:rPr>
              <a:t>کاهش شور و شوق و از دست دادن انگیزه کار</a:t>
            </a:r>
          </a:p>
          <a:p>
            <a:pPr lvl="3" algn="r" rtl="1">
              <a:lnSpc>
                <a:spcPts val="4000"/>
              </a:lnSpc>
              <a:buFont typeface="Wingdings" pitchFamily="2" charset="2"/>
              <a:buChar char="Ø"/>
            </a:pPr>
            <a:r>
              <a:rPr lang="fa-IR" sz="2800" dirty="0">
                <a:cs typeface="B Yagut" pitchFamily="2" charset="-78"/>
              </a:rPr>
              <a:t>مسلط شدن خشم، دلسردی و تحرک پذیری</a:t>
            </a:r>
          </a:p>
          <a:p>
            <a:pPr lvl="3" algn="r" rtl="1">
              <a:lnSpc>
                <a:spcPts val="4000"/>
              </a:lnSpc>
              <a:buFont typeface="Wingdings" pitchFamily="2" charset="2"/>
              <a:buChar char="Ø"/>
            </a:pPr>
            <a:r>
              <a:rPr lang="fa-IR" sz="2800" dirty="0">
                <a:cs typeface="B Yagut" pitchFamily="2" charset="-78"/>
              </a:rPr>
              <a:t>بروز مشکل در یادآوری و تمرکز</a:t>
            </a:r>
          </a:p>
          <a:p>
            <a:pPr lvl="3" algn="r" rtl="1">
              <a:lnSpc>
                <a:spcPts val="4000"/>
              </a:lnSpc>
              <a:buFont typeface="Wingdings" pitchFamily="2" charset="2"/>
              <a:buChar char="Ø"/>
            </a:pPr>
            <a:r>
              <a:rPr lang="fa-IR" sz="2800" dirty="0">
                <a:cs typeface="B Yagut" pitchFamily="2" charset="-78"/>
              </a:rPr>
              <a:t>تفکر دائم درباره مشکلات مرتبط با کار</a:t>
            </a:r>
          </a:p>
          <a:p>
            <a:pPr lvl="3" algn="r" rtl="1">
              <a:lnSpc>
                <a:spcPts val="4000"/>
              </a:lnSpc>
              <a:buFont typeface="Wingdings" pitchFamily="2" charset="2"/>
              <a:buChar char="Ø"/>
            </a:pPr>
            <a:r>
              <a:rPr lang="fa-IR" sz="2800" dirty="0">
                <a:cs typeface="B Yagut" pitchFamily="2" charset="-78"/>
              </a:rPr>
              <a:t>عدم رضایت دائم از پیشرفت امور</a:t>
            </a:r>
          </a:p>
          <a:p>
            <a:pPr lvl="3" algn="r" rtl="1">
              <a:lnSpc>
                <a:spcPts val="4000"/>
              </a:lnSpc>
              <a:buFont typeface="Wingdings" pitchFamily="2" charset="2"/>
              <a:buChar char="Ø"/>
            </a:pPr>
            <a:r>
              <a:rPr lang="fa-IR" sz="2800" dirty="0">
                <a:cs typeface="B Yagut" pitchFamily="2" charset="-78"/>
              </a:rPr>
              <a:t>احساس دائمی بی فایده و ناکارآمد بودن</a:t>
            </a:r>
          </a:p>
          <a:p>
            <a:pPr lvl="3" algn="r" rtl="1">
              <a:lnSpc>
                <a:spcPts val="4000"/>
              </a:lnSpc>
              <a:buFont typeface="Wingdings" pitchFamily="2" charset="2"/>
              <a:buChar char="Ø"/>
            </a:pPr>
            <a:r>
              <a:rPr lang="fa-IR" sz="2800" dirty="0">
                <a:cs typeface="B Yagut" pitchFamily="2" charset="-78"/>
              </a:rPr>
              <a:t>کاهش ابتکار و نوآوری در حوزه کاری خود</a:t>
            </a:r>
            <a:endParaRPr lang="en-US" sz="2800" dirty="0">
              <a:cs typeface="B Yagut" pitchFamily="2" charset="-78"/>
            </a:endParaRPr>
          </a:p>
        </p:txBody>
      </p:sp>
      <p:sp>
        <p:nvSpPr>
          <p:cNvPr id="3" name="Rectangle 2"/>
          <p:cNvSpPr/>
          <p:nvPr/>
        </p:nvSpPr>
        <p:spPr>
          <a:xfrm>
            <a:off x="3441066" y="110088"/>
            <a:ext cx="5359159" cy="707886"/>
          </a:xfrm>
          <a:prstGeom prst="rect">
            <a:avLst/>
          </a:prstGeom>
        </p:spPr>
        <p:txBody>
          <a:bodyPr wrap="none">
            <a:spAutoFit/>
          </a:bodyPr>
          <a:lstStyle/>
          <a:p>
            <a:pPr algn="r" rtl="1"/>
            <a:r>
              <a:rPr lang="fa-IR" sz="4000" b="1" dirty="0">
                <a:cs typeface="B Yagut" pitchFamily="2" charset="-78"/>
              </a:rPr>
              <a:t>نشانه های فرسودگی شغلی </a:t>
            </a:r>
          </a:p>
        </p:txBody>
      </p:sp>
      <p:pic>
        <p:nvPicPr>
          <p:cNvPr id="4" name="فرسودگی شغلی">
            <a:hlinkClick r:id="" action="ppaction://media"/>
            <a:extLst>
              <a:ext uri="{FF2B5EF4-FFF2-40B4-BE49-F238E27FC236}">
                <a16:creationId xmlns="" xmlns:a16="http://schemas.microsoft.com/office/drawing/2014/main" id="{6AB60409-E3F1-4E4F-87E9-2B7E37113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663" y="1362075"/>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90"/>
    </mc:Choice>
    <mc:Fallback xmlns="">
      <p:transition spd="slow" advTm="7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57275"/>
            <a:ext cx="11658600" cy="5311711"/>
          </a:xfrm>
          <a:prstGeom prst="rect">
            <a:avLst/>
          </a:prstGeom>
        </p:spPr>
        <p:txBody>
          <a:bodyPr wrap="square">
            <a:spAutoFit/>
          </a:bodyPr>
          <a:lstStyle/>
          <a:p>
            <a:pPr algn="r" rtl="1">
              <a:lnSpc>
                <a:spcPts val="3700"/>
              </a:lnSpc>
              <a:buFont typeface="Wingdings" pitchFamily="2" charset="2"/>
              <a:buChar char="Ø"/>
            </a:pPr>
            <a:r>
              <a:rPr lang="fa-IR" sz="2400" dirty="0">
                <a:cs typeface="B Yagut" pitchFamily="2" charset="-78"/>
              </a:rPr>
              <a:t>برنامه ریزی و آماده سازی دقیق</a:t>
            </a:r>
          </a:p>
          <a:p>
            <a:pPr algn="r" rtl="1">
              <a:lnSpc>
                <a:spcPts val="3700"/>
              </a:lnSpc>
              <a:buFont typeface="Wingdings" pitchFamily="2" charset="2"/>
              <a:buChar char="Ø"/>
            </a:pPr>
            <a:r>
              <a:rPr lang="fa-IR" sz="2400" dirty="0">
                <a:cs typeface="B Yagut" pitchFamily="2" charset="-78"/>
              </a:rPr>
              <a:t> اکتفا کردن به مواردی که می توانند از عهده آن برآیند</a:t>
            </a:r>
          </a:p>
          <a:p>
            <a:pPr algn="r" rtl="1">
              <a:lnSpc>
                <a:spcPts val="3700"/>
              </a:lnSpc>
              <a:buFont typeface="Wingdings" pitchFamily="2" charset="2"/>
              <a:buChar char="Ø"/>
            </a:pPr>
            <a:r>
              <a:rPr lang="fa-IR" sz="2400" dirty="0">
                <a:cs typeface="B Yagut" pitchFamily="2" charset="-78"/>
              </a:rPr>
              <a:t>کنترل افکار و عواطف</a:t>
            </a:r>
          </a:p>
          <a:p>
            <a:pPr algn="r" rtl="1">
              <a:lnSpc>
                <a:spcPts val="3700"/>
              </a:lnSpc>
              <a:buFont typeface="Wingdings" pitchFamily="2" charset="2"/>
              <a:buChar char="Ø"/>
            </a:pPr>
            <a:r>
              <a:rPr lang="fa-IR" sz="2400" dirty="0">
                <a:cs typeface="B Yagut" pitchFamily="2" charset="-78"/>
              </a:rPr>
              <a:t>تمرکز روی کار</a:t>
            </a:r>
          </a:p>
          <a:p>
            <a:pPr algn="r" rtl="1">
              <a:lnSpc>
                <a:spcPts val="3700"/>
              </a:lnSpc>
              <a:buFont typeface="Wingdings" pitchFamily="2" charset="2"/>
              <a:buChar char="Ø"/>
            </a:pPr>
            <a:r>
              <a:rPr lang="fa-IR" sz="2400" dirty="0">
                <a:cs typeface="B Yagut" pitchFamily="2" charset="-78"/>
              </a:rPr>
              <a:t>گفتگو با دیگران</a:t>
            </a:r>
          </a:p>
          <a:p>
            <a:pPr algn="r" rtl="1">
              <a:lnSpc>
                <a:spcPts val="3700"/>
              </a:lnSpc>
              <a:buFont typeface="Wingdings" pitchFamily="2" charset="2"/>
              <a:buChar char="Ø"/>
            </a:pPr>
            <a:r>
              <a:rPr lang="fa-IR" sz="2400" dirty="0">
                <a:cs typeface="B Yagut" pitchFamily="2" charset="-78"/>
              </a:rPr>
              <a:t>استراحت منظم ، مصرف غذای سالم و ورزش</a:t>
            </a:r>
          </a:p>
          <a:p>
            <a:pPr algn="r" rtl="1">
              <a:lnSpc>
                <a:spcPts val="3700"/>
              </a:lnSpc>
              <a:buFont typeface="Wingdings" pitchFamily="2" charset="2"/>
              <a:buChar char="Ø"/>
            </a:pPr>
            <a:r>
              <a:rPr lang="fa-IR" sz="2400" dirty="0">
                <a:cs typeface="B Yagut" pitchFamily="2" charset="-78"/>
              </a:rPr>
              <a:t>تمجید از خود به دلیل موفقیت‌های کوچک</a:t>
            </a:r>
          </a:p>
          <a:p>
            <a:pPr algn="r" rtl="1">
              <a:lnSpc>
                <a:spcPts val="3700"/>
              </a:lnSpc>
              <a:buFont typeface="Wingdings" pitchFamily="2" charset="2"/>
              <a:buChar char="Ø"/>
            </a:pPr>
            <a:r>
              <a:rPr lang="fa-IR" sz="2400" dirty="0">
                <a:cs typeface="B Yagut" pitchFamily="2" charset="-78"/>
              </a:rPr>
              <a:t>جمع آوری اطلاعات و پذیرش نقش‌های روشن</a:t>
            </a:r>
          </a:p>
          <a:p>
            <a:pPr algn="r" rtl="1">
              <a:lnSpc>
                <a:spcPts val="3700"/>
              </a:lnSpc>
              <a:buFont typeface="Wingdings" pitchFamily="2" charset="2"/>
              <a:buChar char="Ø"/>
            </a:pPr>
            <a:r>
              <a:rPr lang="fa-IR" sz="2400" dirty="0">
                <a:cs typeface="B Yagut" pitchFamily="2" charset="-78"/>
              </a:rPr>
              <a:t>حمایت و پشتیبانی از یکدیگر</a:t>
            </a:r>
          </a:p>
          <a:p>
            <a:pPr algn="r" rtl="1">
              <a:lnSpc>
                <a:spcPts val="3700"/>
              </a:lnSpc>
              <a:buFont typeface="Wingdings" pitchFamily="2" charset="2"/>
              <a:buChar char="Ø"/>
            </a:pPr>
            <a:r>
              <a:rPr lang="fa-IR" sz="2400" dirty="0">
                <a:cs typeface="B Yagut" pitchFamily="2" charset="-78"/>
              </a:rPr>
              <a:t>تقسیم کار به صورت چرخشی</a:t>
            </a:r>
          </a:p>
          <a:p>
            <a:pPr algn="r" rtl="1">
              <a:lnSpc>
                <a:spcPts val="3700"/>
              </a:lnSpc>
              <a:buFont typeface="Wingdings" pitchFamily="2" charset="2"/>
              <a:buChar char="Ø"/>
            </a:pPr>
            <a:r>
              <a:rPr lang="fa-IR" sz="2400" dirty="0">
                <a:cs typeface="B Yagut" pitchFamily="2" charset="-78"/>
              </a:rPr>
              <a:t>کارآموزی و کسب مهارت های جدید</a:t>
            </a:r>
            <a:endParaRPr lang="en-US" sz="2400" dirty="0">
              <a:cs typeface="B Yagut" pitchFamily="2" charset="-78"/>
            </a:endParaRPr>
          </a:p>
        </p:txBody>
      </p:sp>
      <p:sp>
        <p:nvSpPr>
          <p:cNvPr id="4" name="Rectangle 3"/>
          <p:cNvSpPr/>
          <p:nvPr/>
        </p:nvSpPr>
        <p:spPr>
          <a:xfrm>
            <a:off x="2991256" y="0"/>
            <a:ext cx="6550191" cy="707886"/>
          </a:xfrm>
          <a:prstGeom prst="rect">
            <a:avLst/>
          </a:prstGeom>
        </p:spPr>
        <p:txBody>
          <a:bodyPr wrap="none">
            <a:spAutoFit/>
          </a:bodyPr>
          <a:lstStyle/>
          <a:p>
            <a:pPr algn="ctr" rtl="1"/>
            <a:r>
              <a:rPr lang="fa-IR" sz="4000" b="1" dirty="0">
                <a:cs typeface="B Yagut" pitchFamily="2" charset="-78"/>
              </a:rPr>
              <a:t>راهکارهای کاهش فرسودگی شغلی </a:t>
            </a:r>
            <a:endParaRPr lang="en-US" sz="4000" dirty="0">
              <a:cs typeface="B Yagut" pitchFamily="2" charset="-78"/>
            </a:endParaRPr>
          </a:p>
        </p:txBody>
      </p:sp>
      <p:pic>
        <p:nvPicPr>
          <p:cNvPr id="5" name="Recording (8)">
            <a:hlinkClick r:id="" action="ppaction://media"/>
            <a:extLst>
              <a:ext uri="{FF2B5EF4-FFF2-40B4-BE49-F238E27FC236}">
                <a16:creationId xmlns="" xmlns:a16="http://schemas.microsoft.com/office/drawing/2014/main" id="{66389C07-E3BB-4AFC-95F6-D1E887503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924" y="1052094"/>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450"/>
    </mc:Choice>
    <mc:Fallback xmlns="">
      <p:transition spd="slow" advTm="12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300" y="1204436"/>
            <a:ext cx="11010900" cy="2569934"/>
          </a:xfrm>
          <a:prstGeom prst="rect">
            <a:avLst/>
          </a:prstGeom>
        </p:spPr>
        <p:txBody>
          <a:bodyPr wrap="square">
            <a:spAutoFit/>
          </a:bodyPr>
          <a:lstStyle/>
          <a:p>
            <a:pPr algn="r" rtl="1">
              <a:lnSpc>
                <a:spcPct val="200000"/>
              </a:lnSpc>
            </a:pPr>
            <a:r>
              <a:rPr lang="fa-IR" sz="2800" dirty="0">
                <a:cs typeface="B Yagut" pitchFamily="2" charset="-78"/>
              </a:rPr>
              <a:t>با برچسب بیمار روانی، فرد در معرض تبعیض، پیشداوری، انزوا و محرومیت از بسیاری حقوق اجتماعی قرار می گیرد. وضعیتی است که در جامعه نامطلوب تلقی میشود و به دنبال آن فرد کم ارزش شمرده و هویت او مخدوش می شود. </a:t>
            </a:r>
            <a:endParaRPr lang="en-US" sz="2800" dirty="0">
              <a:cs typeface="B Yagut" pitchFamily="2" charset="-78"/>
            </a:endParaRPr>
          </a:p>
        </p:txBody>
      </p:sp>
      <p:sp>
        <p:nvSpPr>
          <p:cNvPr id="3" name="Rectangle 2"/>
          <p:cNvSpPr/>
          <p:nvPr/>
        </p:nvSpPr>
        <p:spPr>
          <a:xfrm>
            <a:off x="3004027" y="183634"/>
            <a:ext cx="5723042" cy="707886"/>
          </a:xfrm>
          <a:prstGeom prst="rect">
            <a:avLst/>
          </a:prstGeom>
        </p:spPr>
        <p:txBody>
          <a:bodyPr wrap="none">
            <a:spAutoFit/>
          </a:bodyPr>
          <a:lstStyle/>
          <a:p>
            <a:r>
              <a:rPr lang="fa-IR" sz="4000" dirty="0">
                <a:latin typeface="NazaninLTBold"/>
                <a:cs typeface="B Yagut" pitchFamily="2" charset="-78"/>
              </a:rPr>
              <a:t>تبعیض و استیگما در محیط کار </a:t>
            </a:r>
            <a:endParaRPr lang="en-US" sz="4000" dirty="0"/>
          </a:p>
        </p:txBody>
      </p:sp>
      <p:pic>
        <p:nvPicPr>
          <p:cNvPr id="1026" name="Picture 2"/>
          <p:cNvPicPr>
            <a:picLocks noChangeAspect="1" noChangeArrowheads="1"/>
          </p:cNvPicPr>
          <p:nvPr/>
        </p:nvPicPr>
        <p:blipFill>
          <a:blip r:embed="rId5"/>
          <a:srcRect t="10794" b="22413"/>
          <a:stretch>
            <a:fillRect/>
          </a:stretch>
        </p:blipFill>
        <p:spPr bwMode="auto">
          <a:xfrm>
            <a:off x="3194050" y="4216400"/>
            <a:ext cx="5695950" cy="1854200"/>
          </a:xfrm>
          <a:prstGeom prst="rect">
            <a:avLst/>
          </a:prstGeom>
          <a:noFill/>
          <a:ln w="9525">
            <a:noFill/>
            <a:miter lim="800000"/>
            <a:headEnd/>
            <a:tailEnd/>
          </a:ln>
          <a:effectLst/>
        </p:spPr>
      </p:pic>
      <p:pic>
        <p:nvPicPr>
          <p:cNvPr id="4" name="تبعیض">
            <a:hlinkClick r:id="" action="ppaction://media"/>
            <a:extLst>
              <a:ext uri="{FF2B5EF4-FFF2-40B4-BE49-F238E27FC236}">
                <a16:creationId xmlns="" xmlns:a16="http://schemas.microsoft.com/office/drawing/2014/main" id="{DB7CF47A-2F7D-43AE-9A94-C0A3A25EC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2213" y="400685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0"/>
    </mc:Choice>
    <mc:Fallback xmlns="">
      <p:transition spd="slow" advTm="3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6727" y="196334"/>
            <a:ext cx="7887096" cy="707886"/>
          </a:xfrm>
          <a:prstGeom prst="rect">
            <a:avLst/>
          </a:prstGeom>
        </p:spPr>
        <p:txBody>
          <a:bodyPr wrap="none">
            <a:spAutoFit/>
          </a:bodyPr>
          <a:lstStyle/>
          <a:p>
            <a:r>
              <a:rPr lang="fa-IR" sz="4000" dirty="0">
                <a:latin typeface="NazaninLTBold"/>
                <a:cs typeface="B Yagut" pitchFamily="2" charset="-78"/>
              </a:rPr>
              <a:t>پیشگیری از تبعیض و استیگما در محیط کار </a:t>
            </a:r>
            <a:endParaRPr lang="en-US" sz="4000" dirty="0"/>
          </a:p>
        </p:txBody>
      </p:sp>
      <p:sp>
        <p:nvSpPr>
          <p:cNvPr id="5" name="Rectangle 4"/>
          <p:cNvSpPr/>
          <p:nvPr/>
        </p:nvSpPr>
        <p:spPr>
          <a:xfrm>
            <a:off x="901700" y="1446937"/>
            <a:ext cx="10680700" cy="3323987"/>
          </a:xfrm>
          <a:prstGeom prst="rect">
            <a:avLst/>
          </a:prstGeom>
        </p:spPr>
        <p:txBody>
          <a:bodyPr wrap="square">
            <a:spAutoFit/>
          </a:bodyPr>
          <a:lstStyle/>
          <a:p>
            <a:pPr algn="r" rtl="1">
              <a:lnSpc>
                <a:spcPct val="150000"/>
              </a:lnSpc>
            </a:pPr>
            <a:r>
              <a:rPr lang="fa-IR" sz="2800" b="1" dirty="0">
                <a:cs typeface="B Yagut" pitchFamily="2" charset="-78"/>
              </a:rPr>
              <a:t>در این فرایند می توان اقدامات زیر را انجام داد</a:t>
            </a:r>
          </a:p>
          <a:p>
            <a:pPr algn="r" rtl="1">
              <a:lnSpc>
                <a:spcPct val="200000"/>
              </a:lnSpc>
            </a:pPr>
            <a:r>
              <a:rPr lang="fa-IR" sz="2800" dirty="0">
                <a:cs typeface="B Yagut" pitchFamily="2" charset="-78"/>
              </a:rPr>
              <a:t>1-ارتباط واقعی، و همکاری هدفمند با کارکنانی که مشکلات سلامت روان دارند</a:t>
            </a:r>
          </a:p>
          <a:p>
            <a:pPr algn="r" rtl="1">
              <a:lnSpc>
                <a:spcPct val="200000"/>
              </a:lnSpc>
            </a:pPr>
            <a:r>
              <a:rPr lang="fa-IR" sz="2800" dirty="0">
                <a:cs typeface="B Yagut" pitchFamily="2" charset="-78"/>
              </a:rPr>
              <a:t>2-طراحی یک فرایند مداخلاتی با مشارکت همه ی کارکنان (به خصوص مشارکت فعال کارکنانی که مشکلات سلامت روان دارند)</a:t>
            </a:r>
            <a:endParaRPr lang="en-US" sz="2800" dirty="0">
              <a:cs typeface="B Yagut" pitchFamily="2" charset="-78"/>
            </a:endParaRPr>
          </a:p>
        </p:txBody>
      </p:sp>
      <p:pic>
        <p:nvPicPr>
          <p:cNvPr id="2" name="پیشگیری از استیگما">
            <a:hlinkClick r:id="" action="ppaction://media"/>
            <a:extLst>
              <a:ext uri="{FF2B5EF4-FFF2-40B4-BE49-F238E27FC236}">
                <a16:creationId xmlns="" xmlns:a16="http://schemas.microsoft.com/office/drawing/2014/main" id="{BA57410F-9157-4CF7-A9DE-31089EC350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0350" y="4824413"/>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310"/>
    </mc:Choice>
    <mc:Fallback xmlns="">
      <p:transition spd="slow" advTm="9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500" y="0"/>
            <a:ext cx="9207967" cy="707886"/>
          </a:xfrm>
          <a:prstGeom prst="rect">
            <a:avLst/>
          </a:prstGeom>
        </p:spPr>
        <p:txBody>
          <a:bodyPr wrap="square">
            <a:spAutoFit/>
          </a:bodyPr>
          <a:lstStyle/>
          <a:p>
            <a:pPr algn="ctr"/>
            <a:r>
              <a:rPr lang="fa-IR" sz="4000" dirty="0">
                <a:latin typeface="NazaninLTBold"/>
                <a:cs typeface="B Yagut" pitchFamily="2" charset="-78"/>
              </a:rPr>
              <a:t>ویژگیهای محیط کار دوست دار سلامت روان </a:t>
            </a:r>
            <a:endParaRPr lang="en-US" sz="4000" dirty="0"/>
          </a:p>
        </p:txBody>
      </p:sp>
      <p:sp>
        <p:nvSpPr>
          <p:cNvPr id="3" name="Rectangle 2"/>
          <p:cNvSpPr/>
          <p:nvPr/>
        </p:nvSpPr>
        <p:spPr>
          <a:xfrm>
            <a:off x="203200" y="726450"/>
            <a:ext cx="11785600" cy="5632311"/>
          </a:xfrm>
          <a:prstGeom prst="rect">
            <a:avLst/>
          </a:prstGeom>
        </p:spPr>
        <p:txBody>
          <a:bodyPr wrap="square">
            <a:spAutoFit/>
          </a:bodyPr>
          <a:lstStyle/>
          <a:p>
            <a:pPr algn="r" rtl="1">
              <a:lnSpc>
                <a:spcPct val="150000"/>
              </a:lnSpc>
            </a:pPr>
            <a:r>
              <a:rPr lang="fa-IR" sz="2400" b="1" dirty="0">
                <a:cs typeface="B Yagut" pitchFamily="2" charset="-78"/>
              </a:rPr>
              <a:t>محیط کاری دوست دار سلامت روان چگونه است؟</a:t>
            </a:r>
          </a:p>
          <a:p>
            <a:pPr algn="r" rtl="1">
              <a:lnSpc>
                <a:spcPct val="150000"/>
              </a:lnSpc>
            </a:pPr>
            <a:r>
              <a:rPr lang="fa-IR" sz="2400" dirty="0">
                <a:cs typeface="B Yagut" pitchFamily="2" charset="-78"/>
              </a:rPr>
              <a:t>برای سلامت کارکنانش از جمله سلامت روان و بهزیستی آنها ارزش قائل باشد. و در این راستا</a:t>
            </a:r>
          </a:p>
          <a:p>
            <a:pPr lvl="1" algn="r" rtl="1">
              <a:lnSpc>
                <a:spcPct val="150000"/>
              </a:lnSpc>
              <a:buFont typeface="Wingdings" pitchFamily="2" charset="2"/>
              <a:buChar char="Ø"/>
            </a:pPr>
            <a:r>
              <a:rPr lang="fa-IR" sz="2400" dirty="0">
                <a:cs typeface="B Yagut" pitchFamily="2" charset="-78"/>
              </a:rPr>
              <a:t>استقبال از تمامی متقاضیان واجد شرایط اشتغال</a:t>
            </a:r>
          </a:p>
          <a:p>
            <a:pPr lvl="1" algn="r" rtl="1">
              <a:lnSpc>
                <a:spcPct val="150000"/>
              </a:lnSpc>
              <a:buFont typeface="Wingdings" pitchFamily="2" charset="2"/>
              <a:buChar char="Ø"/>
            </a:pPr>
            <a:r>
              <a:rPr lang="fa-IR" sz="2400" dirty="0">
                <a:cs typeface="B Yagut" pitchFamily="2" charset="-78"/>
              </a:rPr>
              <a:t>توجه به اختلالات روانپزشکی همانند بیماری</a:t>
            </a:r>
            <a:r>
              <a:rPr lang="fa-IR" sz="2400" dirty="0">
                <a:cs typeface="B Zar"/>
              </a:rPr>
              <a:t>‌</a:t>
            </a:r>
            <a:r>
              <a:rPr lang="fa-IR" sz="2400" dirty="0">
                <a:cs typeface="B Yagut" pitchFamily="2" charset="-78"/>
              </a:rPr>
              <a:t>های جسمی</a:t>
            </a:r>
          </a:p>
          <a:p>
            <a:pPr lvl="1" algn="r" rtl="1">
              <a:lnSpc>
                <a:spcPct val="150000"/>
              </a:lnSpc>
              <a:buFont typeface="Wingdings" pitchFamily="2" charset="2"/>
              <a:buChar char="Ø"/>
            </a:pPr>
            <a:r>
              <a:rPr lang="fa-IR" sz="2400" dirty="0">
                <a:cs typeface="B Yagut" pitchFamily="2" charset="-78"/>
              </a:rPr>
              <a:t>ایجاد تعادل در زندگی کاری با اجرای برنامه‌های مناسب</a:t>
            </a:r>
          </a:p>
          <a:p>
            <a:pPr lvl="1" algn="r" rtl="1">
              <a:lnSpc>
                <a:spcPct val="150000"/>
              </a:lnSpc>
              <a:buFont typeface="Wingdings" pitchFamily="2" charset="2"/>
              <a:buChar char="Ø"/>
            </a:pPr>
            <a:r>
              <a:rPr lang="fa-IR" sz="2400" dirty="0">
                <a:cs typeface="B Yagut" pitchFamily="2" charset="-78"/>
              </a:rPr>
              <a:t>آموزشهای لازم به مدیران و ناظران ارشد برای آشنایی با مسائل سلامت روان</a:t>
            </a:r>
          </a:p>
          <a:p>
            <a:pPr lvl="1" algn="r" rtl="1">
              <a:lnSpc>
                <a:spcPct val="150000"/>
              </a:lnSpc>
              <a:buFont typeface="Wingdings" pitchFamily="2" charset="2"/>
              <a:buChar char="Ø"/>
            </a:pPr>
            <a:r>
              <a:rPr lang="fa-IR" sz="2400" dirty="0">
                <a:cs typeface="B Yagut" pitchFamily="2" charset="-78"/>
              </a:rPr>
              <a:t>حفظ محرمانه بودن اطلاعات سلامت کارکنان</a:t>
            </a:r>
          </a:p>
          <a:p>
            <a:pPr lvl="1" algn="r" rtl="1">
              <a:lnSpc>
                <a:spcPct val="150000"/>
              </a:lnSpc>
              <a:buFont typeface="Wingdings" pitchFamily="2" charset="2"/>
              <a:buChar char="Ø"/>
            </a:pPr>
            <a:r>
              <a:rPr lang="fa-IR" sz="2400" dirty="0">
                <a:cs typeface="B Yagut" pitchFamily="2" charset="-78"/>
              </a:rPr>
              <a:t>حمایت از کارکنان نیازمند بستری و درمان نا توانی هستند</a:t>
            </a:r>
          </a:p>
          <a:p>
            <a:pPr lvl="1" algn="r" rtl="1">
              <a:lnSpc>
                <a:spcPct val="150000"/>
              </a:lnSpc>
              <a:buFont typeface="Wingdings" pitchFamily="2" charset="2"/>
              <a:buChar char="Ø"/>
            </a:pPr>
            <a:r>
              <a:rPr lang="fa-IR" sz="2400" dirty="0">
                <a:cs typeface="B Yagut" pitchFamily="2" charset="-78"/>
              </a:rPr>
              <a:t>اطمینان از" خروج با منزلت" به عنوان یک اولویت در صورت لزوم</a:t>
            </a:r>
          </a:p>
          <a:p>
            <a:pPr lvl="1" algn="r" rtl="1">
              <a:lnSpc>
                <a:spcPct val="150000"/>
              </a:lnSpc>
              <a:buFont typeface="Wingdings" pitchFamily="2" charset="2"/>
              <a:buChar char="Ø"/>
            </a:pPr>
            <a:r>
              <a:rPr lang="fa-IR" sz="2400" dirty="0">
                <a:cs typeface="B Yagut" pitchFamily="2" charset="-78"/>
              </a:rPr>
              <a:t>فراهم نمودن فرصتهای برابر برای استخدام کارکنان</a:t>
            </a:r>
            <a:endParaRPr lang="en-US" sz="2400" dirty="0">
              <a:cs typeface="B Yagut" pitchFamily="2" charset="-78"/>
            </a:endParaRPr>
          </a:p>
        </p:txBody>
      </p:sp>
      <p:pic>
        <p:nvPicPr>
          <p:cNvPr id="4" name="ویژگیهای محیط سلامت روان">
            <a:hlinkClick r:id="" action="ppaction://media"/>
            <a:extLst>
              <a:ext uri="{FF2B5EF4-FFF2-40B4-BE49-F238E27FC236}">
                <a16:creationId xmlns="" xmlns:a16="http://schemas.microsoft.com/office/drawing/2014/main" id="{30F9A0C8-BBDB-4F62-B9F9-879697FDC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0163" y="244475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750"/>
    </mc:Choice>
    <mc:Fallback xmlns="">
      <p:transition spd="slow" advTm="6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7889" y="177800"/>
            <a:ext cx="4586512" cy="707886"/>
          </a:xfrm>
          <a:prstGeom prst="rect">
            <a:avLst/>
          </a:prstGeom>
        </p:spPr>
        <p:txBody>
          <a:bodyPr wrap="none">
            <a:spAutoFit/>
          </a:bodyPr>
          <a:lstStyle/>
          <a:p>
            <a:pPr algn="ctr" rtl="1"/>
            <a:r>
              <a:rPr lang="fa-IR" sz="4000" b="1" dirty="0">
                <a:cs typeface="B Yagut" pitchFamily="2" charset="-78"/>
              </a:rPr>
              <a:t>استرس و دلیل رخداد آن</a:t>
            </a:r>
            <a:endParaRPr lang="en-US" sz="4000" dirty="0">
              <a:cs typeface="B Yagut" pitchFamily="2" charset="-78"/>
            </a:endParaRPr>
          </a:p>
        </p:txBody>
      </p:sp>
      <p:sp>
        <p:nvSpPr>
          <p:cNvPr id="3" name="Rectangle 2"/>
          <p:cNvSpPr/>
          <p:nvPr/>
        </p:nvSpPr>
        <p:spPr>
          <a:xfrm>
            <a:off x="215900" y="956438"/>
            <a:ext cx="11366500" cy="2308324"/>
          </a:xfrm>
          <a:prstGeom prst="rect">
            <a:avLst/>
          </a:prstGeom>
        </p:spPr>
        <p:txBody>
          <a:bodyPr wrap="square">
            <a:spAutoFit/>
          </a:bodyPr>
          <a:lstStyle/>
          <a:p>
            <a:pPr algn="r" rtl="1">
              <a:lnSpc>
                <a:spcPct val="150000"/>
              </a:lnSpc>
              <a:buFont typeface="Wingdings" pitchFamily="2" charset="2"/>
              <a:buChar char="Ø"/>
            </a:pPr>
            <a:r>
              <a:rPr lang="fa-IR" sz="2400" b="1" dirty="0">
                <a:cs typeface="B Yagut" pitchFamily="2" charset="-78"/>
              </a:rPr>
              <a:t>استرس</a:t>
            </a:r>
          </a:p>
          <a:p>
            <a:pPr lvl="2" algn="r" rtl="1">
              <a:lnSpc>
                <a:spcPct val="150000"/>
              </a:lnSpc>
            </a:pPr>
            <a:r>
              <a:rPr lang="fa-IR" sz="2400" dirty="0">
                <a:cs typeface="B Yagut" pitchFamily="2" charset="-78"/>
              </a:rPr>
              <a:t>پاسخ غیراختصاصی تحت تاثیر </a:t>
            </a:r>
            <a:r>
              <a:rPr lang="fa-IR" sz="2400" b="1" dirty="0">
                <a:cs typeface="B Yagut" pitchFamily="2" charset="-78"/>
              </a:rPr>
              <a:t>محرک های گوناگون</a:t>
            </a:r>
            <a:endParaRPr lang="fa-IR" sz="2400" dirty="0">
              <a:cs typeface="B Yagut" pitchFamily="2" charset="-78"/>
            </a:endParaRPr>
          </a:p>
          <a:p>
            <a:pPr algn="r" rtl="1">
              <a:lnSpc>
                <a:spcPct val="150000"/>
              </a:lnSpc>
              <a:buFont typeface="Wingdings" pitchFamily="2" charset="2"/>
              <a:buChar char="Ø"/>
            </a:pPr>
            <a:r>
              <a:rPr lang="fa-IR" sz="2400" dirty="0">
                <a:cs typeface="B Yagut" pitchFamily="2" charset="-78"/>
              </a:rPr>
              <a:t>موقعیت های تنش زا </a:t>
            </a:r>
          </a:p>
          <a:p>
            <a:pPr lvl="2" algn="r" rtl="1">
              <a:lnSpc>
                <a:spcPct val="150000"/>
              </a:lnSpc>
            </a:pPr>
            <a:r>
              <a:rPr lang="fa-IR" sz="2400" dirty="0">
                <a:cs typeface="B Yagut" pitchFamily="2" charset="-78"/>
              </a:rPr>
              <a:t>مرگ نزدیکان، حوادث غیرمترقبه، بیکاری و ناکامیهای متعدد</a:t>
            </a:r>
            <a:endParaRPr lang="en-US" sz="2400" dirty="0">
              <a:cs typeface="B Yagut" pitchFamily="2" charset="-78"/>
            </a:endParaRPr>
          </a:p>
        </p:txBody>
      </p:sp>
      <p:pic>
        <p:nvPicPr>
          <p:cNvPr id="2051" name="Picture 3"/>
          <p:cNvPicPr>
            <a:picLocks noChangeAspect="1" noChangeArrowheads="1"/>
          </p:cNvPicPr>
          <p:nvPr/>
        </p:nvPicPr>
        <p:blipFill>
          <a:blip r:embed="rId5"/>
          <a:srcRect l="5547" r="1687" b="23467"/>
          <a:stretch>
            <a:fillRect/>
          </a:stretch>
        </p:blipFill>
        <p:spPr bwMode="auto">
          <a:xfrm>
            <a:off x="2044700" y="3866010"/>
            <a:ext cx="7658100" cy="2344289"/>
          </a:xfrm>
          <a:prstGeom prst="rect">
            <a:avLst/>
          </a:prstGeom>
          <a:noFill/>
          <a:ln w="9525">
            <a:noFill/>
            <a:miter lim="800000"/>
            <a:headEnd/>
            <a:tailEnd/>
          </a:ln>
          <a:effectLst/>
        </p:spPr>
      </p:pic>
      <p:sp>
        <p:nvSpPr>
          <p:cNvPr id="5" name="Rectangle 4"/>
          <p:cNvSpPr/>
          <p:nvPr/>
        </p:nvSpPr>
        <p:spPr>
          <a:xfrm>
            <a:off x="4309573" y="6206609"/>
            <a:ext cx="3155031" cy="461665"/>
          </a:xfrm>
          <a:prstGeom prst="rect">
            <a:avLst/>
          </a:prstGeom>
        </p:spPr>
        <p:txBody>
          <a:bodyPr wrap="none">
            <a:spAutoFit/>
          </a:bodyPr>
          <a:lstStyle/>
          <a:p>
            <a:r>
              <a:rPr lang="fa-IR" sz="2400" b="1" dirty="0">
                <a:cs typeface="B Yagut" pitchFamily="2" charset="-78"/>
              </a:rPr>
              <a:t>تصویر فیزیولوژی استرس</a:t>
            </a:r>
            <a:endParaRPr lang="en-US" sz="2400" dirty="0">
              <a:cs typeface="B Yagut" pitchFamily="2" charset="-78"/>
            </a:endParaRPr>
          </a:p>
        </p:txBody>
      </p:sp>
      <p:pic>
        <p:nvPicPr>
          <p:cNvPr id="6" name="استرس">
            <a:hlinkClick r:id="" action="ppaction://media"/>
            <a:extLst>
              <a:ext uri="{FF2B5EF4-FFF2-40B4-BE49-F238E27FC236}">
                <a16:creationId xmlns="" xmlns:a16="http://schemas.microsoft.com/office/drawing/2014/main" id="{1A75F18A-F66B-40AB-A403-96A53D604C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9846" y="703560"/>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870"/>
    </mc:Choice>
    <mc:Fallback xmlns="">
      <p:transition spd="slow" advTm="6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983040"/>
            <a:ext cx="11734800" cy="5350183"/>
          </a:xfrm>
          <a:prstGeom prst="rect">
            <a:avLst/>
          </a:prstGeom>
        </p:spPr>
        <p:txBody>
          <a:bodyPr wrap="square">
            <a:spAutoFit/>
          </a:bodyPr>
          <a:lstStyle/>
          <a:p>
            <a:pPr algn="r" rtl="1">
              <a:lnSpc>
                <a:spcPts val="4060"/>
              </a:lnSpc>
              <a:buSzPct val="90000"/>
              <a:buFont typeface="Wingdings" pitchFamily="2" charset="2"/>
              <a:buChar char="Ø"/>
            </a:pPr>
            <a:r>
              <a:rPr lang="fa-IR" sz="2800" dirty="0">
                <a:cs typeface="B Yagut" pitchFamily="2" charset="-78"/>
              </a:rPr>
              <a:t>احساس اضطراب، تحریک پذیری و یا افسردگی</a:t>
            </a:r>
          </a:p>
          <a:p>
            <a:pPr algn="r" rtl="1">
              <a:lnSpc>
                <a:spcPts val="4060"/>
              </a:lnSpc>
              <a:buSzPct val="90000"/>
              <a:buFont typeface="Wingdings" pitchFamily="2" charset="2"/>
              <a:buChar char="Ø"/>
            </a:pPr>
            <a:r>
              <a:rPr lang="fa-IR" sz="2800" dirty="0">
                <a:cs typeface="B Yagut" pitchFamily="2" charset="-78"/>
              </a:rPr>
              <a:t>بی تفاوتی، از دست دادن علاقه به کار</a:t>
            </a:r>
          </a:p>
          <a:p>
            <a:pPr algn="r" rtl="1">
              <a:lnSpc>
                <a:spcPts val="4060"/>
              </a:lnSpc>
              <a:buSzPct val="90000"/>
              <a:buFont typeface="Wingdings" pitchFamily="2" charset="2"/>
              <a:buChar char="Ø"/>
            </a:pPr>
            <a:r>
              <a:rPr lang="fa-IR" sz="2800" dirty="0">
                <a:cs typeface="B Yagut" pitchFamily="2" charset="-78"/>
              </a:rPr>
              <a:t>مشکلات خواب</a:t>
            </a:r>
          </a:p>
          <a:p>
            <a:pPr algn="r" rtl="1">
              <a:lnSpc>
                <a:spcPts val="4060"/>
              </a:lnSpc>
              <a:buSzPct val="90000"/>
              <a:buFont typeface="Wingdings" pitchFamily="2" charset="2"/>
              <a:buChar char="Ø"/>
            </a:pPr>
            <a:r>
              <a:rPr lang="fa-IR" sz="2800" dirty="0">
                <a:cs typeface="B Yagut" pitchFamily="2" charset="-78"/>
              </a:rPr>
              <a:t>خستگی</a:t>
            </a:r>
          </a:p>
          <a:p>
            <a:pPr algn="r" rtl="1">
              <a:lnSpc>
                <a:spcPts val="4060"/>
              </a:lnSpc>
              <a:buSzPct val="90000"/>
              <a:buFont typeface="Wingdings" pitchFamily="2" charset="2"/>
              <a:buChar char="Ø"/>
            </a:pPr>
            <a:r>
              <a:rPr lang="fa-IR" sz="2800" dirty="0">
                <a:cs typeface="B Yagut" pitchFamily="2" charset="-78"/>
              </a:rPr>
              <a:t>مشکلات تمرکز</a:t>
            </a:r>
          </a:p>
          <a:p>
            <a:pPr algn="r" rtl="1">
              <a:lnSpc>
                <a:spcPts val="4060"/>
              </a:lnSpc>
              <a:buSzPct val="90000"/>
              <a:buFont typeface="Wingdings" pitchFamily="2" charset="2"/>
              <a:buChar char="Ø"/>
            </a:pPr>
            <a:r>
              <a:rPr lang="fa-IR" sz="2800" dirty="0">
                <a:cs typeface="B Yagut" pitchFamily="2" charset="-78"/>
              </a:rPr>
              <a:t>تنش عضلانی یا سردرد</a:t>
            </a:r>
          </a:p>
          <a:p>
            <a:pPr algn="r" rtl="1">
              <a:lnSpc>
                <a:spcPts val="4060"/>
              </a:lnSpc>
              <a:buSzPct val="90000"/>
              <a:buFont typeface="Wingdings" pitchFamily="2" charset="2"/>
              <a:buChar char="Ø"/>
            </a:pPr>
            <a:r>
              <a:rPr lang="fa-IR" sz="2800" dirty="0">
                <a:cs typeface="B Yagut" pitchFamily="2" charset="-78"/>
              </a:rPr>
              <a:t>مشکلات معده</a:t>
            </a:r>
          </a:p>
          <a:p>
            <a:pPr algn="r" rtl="1">
              <a:lnSpc>
                <a:spcPts val="4060"/>
              </a:lnSpc>
              <a:buSzPct val="90000"/>
              <a:buFont typeface="Wingdings" pitchFamily="2" charset="2"/>
              <a:buChar char="Ø"/>
            </a:pPr>
            <a:r>
              <a:rPr lang="fa-IR" sz="2800" dirty="0">
                <a:cs typeface="B Yagut" pitchFamily="2" charset="-78"/>
              </a:rPr>
              <a:t>گوشه گیری از اجتماع</a:t>
            </a:r>
          </a:p>
          <a:p>
            <a:pPr algn="r" rtl="1">
              <a:lnSpc>
                <a:spcPts val="4060"/>
              </a:lnSpc>
              <a:buSzPct val="90000"/>
              <a:buFont typeface="Wingdings" pitchFamily="2" charset="2"/>
              <a:buChar char="Ø"/>
            </a:pPr>
            <a:r>
              <a:rPr lang="fa-IR" sz="2800" dirty="0">
                <a:cs typeface="B Yagut" pitchFamily="2" charset="-78"/>
              </a:rPr>
              <a:t>کاهش میل جنسی</a:t>
            </a:r>
          </a:p>
          <a:p>
            <a:pPr algn="r" rtl="1">
              <a:lnSpc>
                <a:spcPts val="4060"/>
              </a:lnSpc>
              <a:buSzPct val="90000"/>
              <a:buFont typeface="Wingdings" pitchFamily="2" charset="2"/>
              <a:buChar char="Ø"/>
            </a:pPr>
            <a:r>
              <a:rPr lang="fa-IR" sz="2800" dirty="0">
                <a:cs typeface="B Yagut" pitchFamily="2" charset="-78"/>
              </a:rPr>
              <a:t>استفاده مداوم از داروهای اعصاب یا الکل</a:t>
            </a:r>
            <a:endParaRPr lang="en-US" sz="2800" dirty="0">
              <a:cs typeface="B Yagut" pitchFamily="2" charset="-78"/>
            </a:endParaRPr>
          </a:p>
        </p:txBody>
      </p:sp>
      <p:sp>
        <p:nvSpPr>
          <p:cNvPr id="3" name="Rectangle 2"/>
          <p:cNvSpPr/>
          <p:nvPr/>
        </p:nvSpPr>
        <p:spPr>
          <a:xfrm>
            <a:off x="2743200" y="172690"/>
            <a:ext cx="7010400" cy="707886"/>
          </a:xfrm>
          <a:prstGeom prst="rect">
            <a:avLst/>
          </a:prstGeom>
        </p:spPr>
        <p:txBody>
          <a:bodyPr wrap="square">
            <a:spAutoFit/>
          </a:bodyPr>
          <a:lstStyle/>
          <a:p>
            <a:pPr lvl="0" algn="ctr" rtl="1"/>
            <a:r>
              <a:rPr lang="fa-IR" sz="4000" b="1" dirty="0">
                <a:solidFill>
                  <a:prstClr val="black"/>
                </a:solidFill>
                <a:cs typeface="B Yagut" pitchFamily="2" charset="-78"/>
              </a:rPr>
              <a:t>علائم و نشانه های استرس شغلی </a:t>
            </a:r>
          </a:p>
        </p:txBody>
      </p:sp>
      <p:pic>
        <p:nvPicPr>
          <p:cNvPr id="4" name="اثرات استرس">
            <a:hlinkClick r:id="" action="ppaction://media"/>
            <a:extLst>
              <a:ext uri="{FF2B5EF4-FFF2-40B4-BE49-F238E27FC236}">
                <a16:creationId xmlns="" xmlns:a16="http://schemas.microsoft.com/office/drawing/2014/main" id="{BD6CD458-B331-4F83-8F6B-EDF4B93F1C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1450" y="1547813"/>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0319" y="160338"/>
            <a:ext cx="2374368" cy="707886"/>
          </a:xfrm>
          <a:prstGeom prst="rect">
            <a:avLst/>
          </a:prstGeom>
        </p:spPr>
        <p:txBody>
          <a:bodyPr wrap="none">
            <a:spAutoFit/>
          </a:bodyPr>
          <a:lstStyle/>
          <a:p>
            <a:pPr algn="ctr" rtl="1"/>
            <a:r>
              <a:rPr lang="fa-IR" sz="4000" b="1" dirty="0">
                <a:cs typeface="B Yagut" pitchFamily="2" charset="-78"/>
              </a:rPr>
              <a:t>سبک زندگی</a:t>
            </a:r>
            <a:endParaRPr lang="en-US" sz="4000" dirty="0">
              <a:cs typeface="B Yagut" pitchFamily="2" charset="-78"/>
            </a:endParaRPr>
          </a:p>
        </p:txBody>
      </p:sp>
      <p:sp>
        <p:nvSpPr>
          <p:cNvPr id="4" name="Rectangle 3"/>
          <p:cNvSpPr/>
          <p:nvPr/>
        </p:nvSpPr>
        <p:spPr>
          <a:xfrm>
            <a:off x="914400" y="1446937"/>
            <a:ext cx="10706100" cy="2677656"/>
          </a:xfrm>
          <a:prstGeom prst="rect">
            <a:avLst/>
          </a:prstGeom>
        </p:spPr>
        <p:txBody>
          <a:bodyPr wrap="square">
            <a:spAutoFit/>
          </a:bodyPr>
          <a:lstStyle/>
          <a:p>
            <a:pPr algn="r" rtl="1">
              <a:lnSpc>
                <a:spcPct val="150000"/>
              </a:lnSpc>
            </a:pPr>
            <a:r>
              <a:rPr lang="fa-IR" sz="2800" b="1" dirty="0">
                <a:cs typeface="B Yagut" pitchFamily="2" charset="-78"/>
              </a:rPr>
              <a:t>طبق تعریف سازمان جهانی بهداشت</a:t>
            </a:r>
          </a:p>
          <a:p>
            <a:pPr algn="r" rtl="1">
              <a:lnSpc>
                <a:spcPct val="150000"/>
              </a:lnSpc>
            </a:pPr>
            <a:r>
              <a:rPr lang="fa-IR" sz="2800" dirty="0">
                <a:cs typeface="B Yagut" pitchFamily="2" charset="-78"/>
              </a:rPr>
              <a:t>سبک زندگی ترکیبی از الگوهای رفتاری و عادات فردی در سراسر زندگی </a:t>
            </a:r>
          </a:p>
          <a:p>
            <a:pPr algn="r" rtl="1">
              <a:lnSpc>
                <a:spcPct val="150000"/>
              </a:lnSpc>
            </a:pPr>
            <a:endParaRPr lang="fa-IR" sz="2800" dirty="0">
              <a:cs typeface="B Yagut" pitchFamily="2" charset="-78"/>
            </a:endParaRPr>
          </a:p>
          <a:p>
            <a:pPr algn="r" rtl="1">
              <a:lnSpc>
                <a:spcPct val="150000"/>
              </a:lnSpc>
            </a:pPr>
            <a:r>
              <a:rPr lang="fa-IR" sz="2800" dirty="0">
                <a:cs typeface="B Yagut" pitchFamily="2" charset="-78"/>
              </a:rPr>
              <a:t>شیوه زندگی پدیده ای چند وجهی است.</a:t>
            </a:r>
            <a:endParaRPr lang="en-US" sz="2800" dirty="0">
              <a:cs typeface="B Yagut" pitchFamily="2" charset="-78"/>
            </a:endParaRPr>
          </a:p>
        </p:txBody>
      </p:sp>
      <p:sp>
        <p:nvSpPr>
          <p:cNvPr id="12290" name="AutoShape 2" descr="تهرانی ها غرق در کم تحرک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تهرانی ها غرق در کم تحرک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4" name="Picture 6" descr="ورزش و ارتقای سلامت"/>
          <p:cNvPicPr>
            <a:picLocks noChangeAspect="1" noChangeArrowheads="1"/>
          </p:cNvPicPr>
          <p:nvPr/>
        </p:nvPicPr>
        <p:blipFill>
          <a:blip r:embed="rId5"/>
          <a:srcRect/>
          <a:stretch>
            <a:fillRect/>
          </a:stretch>
        </p:blipFill>
        <p:spPr bwMode="auto">
          <a:xfrm>
            <a:off x="790575" y="4291012"/>
            <a:ext cx="2562225" cy="1781176"/>
          </a:xfrm>
          <a:prstGeom prst="rect">
            <a:avLst/>
          </a:prstGeom>
          <a:noFill/>
        </p:spPr>
      </p:pic>
      <p:pic>
        <p:nvPicPr>
          <p:cNvPr id="12296" name="Picture 8" descr="یک تغذیه سالم باید چگونه باشد؟ - ایسنا"/>
          <p:cNvPicPr>
            <a:picLocks noChangeAspect="1" noChangeArrowheads="1"/>
          </p:cNvPicPr>
          <p:nvPr/>
        </p:nvPicPr>
        <p:blipFill>
          <a:blip r:embed="rId6"/>
          <a:srcRect/>
          <a:stretch>
            <a:fillRect/>
          </a:stretch>
        </p:blipFill>
        <p:spPr bwMode="auto">
          <a:xfrm>
            <a:off x="4156075" y="4152900"/>
            <a:ext cx="2295525" cy="1990725"/>
          </a:xfrm>
          <a:prstGeom prst="rect">
            <a:avLst/>
          </a:prstGeom>
          <a:noFill/>
        </p:spPr>
      </p:pic>
      <p:sp>
        <p:nvSpPr>
          <p:cNvPr id="12298" name="AutoShape 10" descr="تحقیق درباره سیگار کشیدن و انواع سرطا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300" name="AutoShape 12" descr="تحقیق درباره سیگار کشیدن و انواع سرطا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302" name="AutoShape 14" descr="تحقیق درباره سیگار کشیدن و انواع سرطان"/>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304" name="AutoShape 16" descr="10 مورد از عوارض و خطرات سیگار کشیدن که ته به حال نمیدانستی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305" name="Picture 17"/>
          <p:cNvPicPr>
            <a:picLocks noChangeAspect="1" noChangeArrowheads="1"/>
          </p:cNvPicPr>
          <p:nvPr/>
        </p:nvPicPr>
        <p:blipFill>
          <a:blip r:embed="rId7"/>
          <a:srcRect/>
          <a:stretch>
            <a:fillRect/>
          </a:stretch>
        </p:blipFill>
        <p:spPr bwMode="auto">
          <a:xfrm>
            <a:off x="7178222" y="4103689"/>
            <a:ext cx="2857500" cy="2105025"/>
          </a:xfrm>
          <a:prstGeom prst="rect">
            <a:avLst/>
          </a:prstGeom>
          <a:noFill/>
          <a:ln w="9525">
            <a:noFill/>
            <a:miter lim="800000"/>
            <a:headEnd/>
            <a:tailEnd/>
          </a:ln>
          <a:effectLst/>
        </p:spPr>
      </p:pic>
      <p:pic>
        <p:nvPicPr>
          <p:cNvPr id="6" name="سبک زندگی">
            <a:hlinkClick r:id="" action="ppaction://media"/>
            <a:extLst>
              <a:ext uri="{FF2B5EF4-FFF2-40B4-BE49-F238E27FC236}">
                <a16:creationId xmlns="" xmlns:a16="http://schemas.microsoft.com/office/drawing/2014/main" id="{BDB30B30-CDA3-49F7-847D-7DE6D6FDD2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4225" y="989013"/>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90"/>
    </mc:Choice>
    <mc:Fallback xmlns="">
      <p:transition spd="slow" advTm="3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575" y="1168400"/>
            <a:ext cx="10309225" cy="5335369"/>
          </a:xfrm>
          <a:prstGeom prst="rect">
            <a:avLst/>
          </a:prstGeom>
        </p:spPr>
        <p:txBody>
          <a:bodyPr wrap="square">
            <a:spAutoFit/>
          </a:bodyPr>
          <a:lstStyle/>
          <a:p>
            <a:pPr algn="r" rtl="1">
              <a:lnSpc>
                <a:spcPct val="200000"/>
              </a:lnSpc>
              <a:buFont typeface="Wingdings" pitchFamily="2" charset="2"/>
              <a:buChar char="Ø"/>
            </a:pPr>
            <a:r>
              <a:rPr lang="fa-IR" sz="2800" dirty="0">
                <a:cs typeface="B Yagut" pitchFamily="2" charset="-78"/>
              </a:rPr>
              <a:t>محیط کاری خود را تمیز و مرتب نگه دارید</a:t>
            </a:r>
          </a:p>
          <a:p>
            <a:pPr algn="r" rtl="1">
              <a:lnSpc>
                <a:spcPct val="200000"/>
              </a:lnSpc>
              <a:buFont typeface="Wingdings" pitchFamily="2" charset="2"/>
              <a:buChar char="Ø"/>
            </a:pPr>
            <a:r>
              <a:rPr lang="fa-IR" sz="2800" dirty="0">
                <a:cs typeface="B Yagut" pitchFamily="2" charset="-78"/>
              </a:rPr>
              <a:t>در فعالیت های روزانه اولویت بندی داشته باشید</a:t>
            </a:r>
          </a:p>
          <a:p>
            <a:pPr algn="r" rtl="1">
              <a:lnSpc>
                <a:spcPct val="200000"/>
              </a:lnSpc>
              <a:buFont typeface="Wingdings" pitchFamily="2" charset="2"/>
              <a:buChar char="Ø"/>
            </a:pPr>
            <a:r>
              <a:rPr lang="fa-IR" sz="2800" dirty="0">
                <a:cs typeface="B Yagut" pitchFamily="2" charset="-78"/>
              </a:rPr>
              <a:t>با سازمان خود هماهنگ و سازگار شوید</a:t>
            </a:r>
          </a:p>
          <a:p>
            <a:pPr algn="r" rtl="1">
              <a:lnSpc>
                <a:spcPct val="200000"/>
              </a:lnSpc>
              <a:buFont typeface="Wingdings" pitchFamily="2" charset="2"/>
              <a:buChar char="Ø"/>
            </a:pPr>
            <a:r>
              <a:rPr lang="fa-IR" sz="2800" dirty="0">
                <a:cs typeface="B Yagut" pitchFamily="2" charset="-78"/>
              </a:rPr>
              <a:t>فعالیت بدنی منظم و ورزش را در اولویتهای برنامه خود قرار دهید</a:t>
            </a:r>
          </a:p>
          <a:p>
            <a:pPr algn="r" rtl="1">
              <a:lnSpc>
                <a:spcPct val="200000"/>
              </a:lnSpc>
              <a:buFont typeface="Wingdings" pitchFamily="2" charset="2"/>
              <a:buChar char="Ø"/>
            </a:pPr>
            <a:r>
              <a:rPr lang="fa-IR" sz="2800" dirty="0">
                <a:cs typeface="B Yagut" pitchFamily="2" charset="-78"/>
              </a:rPr>
              <a:t>تنظیم خواب و تغذیه مناسب داشته باشید</a:t>
            </a:r>
          </a:p>
          <a:p>
            <a:pPr algn="r" rtl="1">
              <a:lnSpc>
                <a:spcPct val="200000"/>
              </a:lnSpc>
              <a:buFont typeface="Wingdings" pitchFamily="2" charset="2"/>
              <a:buChar char="Ø"/>
            </a:pPr>
            <a:r>
              <a:rPr lang="fa-IR" sz="2800" dirty="0">
                <a:cs typeface="B Yagut" pitchFamily="2" charset="-78"/>
              </a:rPr>
              <a:t>مهارتهای ارتباط با خانواده را فرا بگیرید</a:t>
            </a:r>
          </a:p>
        </p:txBody>
      </p:sp>
      <p:sp>
        <p:nvSpPr>
          <p:cNvPr id="4" name="Rectangle 3"/>
          <p:cNvSpPr/>
          <p:nvPr/>
        </p:nvSpPr>
        <p:spPr>
          <a:xfrm>
            <a:off x="455835" y="367784"/>
            <a:ext cx="10487166" cy="707886"/>
          </a:xfrm>
          <a:prstGeom prst="rect">
            <a:avLst/>
          </a:prstGeom>
        </p:spPr>
        <p:txBody>
          <a:bodyPr wrap="none">
            <a:spAutoFit/>
          </a:bodyPr>
          <a:lstStyle/>
          <a:p>
            <a:r>
              <a:rPr lang="fa-IR" sz="4000" b="1" dirty="0">
                <a:cs typeface="B Yagut" pitchFamily="2" charset="-78"/>
              </a:rPr>
              <a:t>اصلاح سبک زندگی به منظور سلامت روانی در محیط کار</a:t>
            </a:r>
            <a:endParaRPr lang="en-US" sz="4000" dirty="0">
              <a:cs typeface="B Yagut" pitchFamily="2" charset="-78"/>
            </a:endParaRPr>
          </a:p>
        </p:txBody>
      </p:sp>
      <p:pic>
        <p:nvPicPr>
          <p:cNvPr id="3" name="اصلاح سبک زندگی (2)">
            <a:hlinkClick r:id="" action="ppaction://media"/>
            <a:extLst>
              <a:ext uri="{FF2B5EF4-FFF2-40B4-BE49-F238E27FC236}">
                <a16:creationId xmlns="" xmlns:a16="http://schemas.microsoft.com/office/drawing/2014/main" id="{FCC98383-AEFA-418C-80EF-F34709436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54275" y="51530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60"/>
    </mc:Choice>
    <mc:Fallback xmlns="">
      <p:transition spd="slow" advTm="5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1390" y="177284"/>
            <a:ext cx="7624203" cy="707886"/>
          </a:xfrm>
          <a:prstGeom prst="rect">
            <a:avLst/>
          </a:prstGeom>
        </p:spPr>
        <p:txBody>
          <a:bodyPr wrap="none">
            <a:spAutoFit/>
          </a:bodyPr>
          <a:lstStyle/>
          <a:p>
            <a:pPr algn="ctr"/>
            <a:r>
              <a:rPr lang="fa-IR" sz="4000" b="1" dirty="0">
                <a:cs typeface="B Yagut" pitchFamily="2" charset="-78"/>
              </a:rPr>
              <a:t>نقش کارفرما در سلامت روان محیط کاری</a:t>
            </a:r>
            <a:endParaRPr lang="en-US" sz="4000" dirty="0">
              <a:cs typeface="B Yagut" pitchFamily="2" charset="-78"/>
            </a:endParaRPr>
          </a:p>
        </p:txBody>
      </p:sp>
      <p:sp>
        <p:nvSpPr>
          <p:cNvPr id="3" name="Rectangle 2"/>
          <p:cNvSpPr/>
          <p:nvPr/>
        </p:nvSpPr>
        <p:spPr>
          <a:xfrm>
            <a:off x="591457" y="1108348"/>
            <a:ext cx="11237686" cy="5463034"/>
          </a:xfrm>
          <a:prstGeom prst="rect">
            <a:avLst/>
          </a:prstGeom>
        </p:spPr>
        <p:txBody>
          <a:bodyPr wrap="square">
            <a:spAutoFit/>
          </a:bodyPr>
          <a:lstStyle/>
          <a:p>
            <a:pPr algn="r" rtl="1"/>
            <a:r>
              <a:rPr lang="fa-IR" sz="2400" b="1" dirty="0">
                <a:cs typeface="B Yagut" pitchFamily="2" charset="-78"/>
              </a:rPr>
              <a:t>مدیران موفق برای تامین سلامت روان کارکنان خود اقدامات زیر را انجام خواهند داد</a:t>
            </a:r>
            <a:r>
              <a:rPr lang="fa-IR" sz="2400" dirty="0">
                <a:cs typeface="B Yagut" pitchFamily="2" charset="-78"/>
              </a:rPr>
              <a:t>:</a:t>
            </a:r>
          </a:p>
          <a:p>
            <a:pPr algn="r" rtl="1">
              <a:lnSpc>
                <a:spcPts val="3000"/>
              </a:lnSpc>
              <a:buFont typeface="Wingdings" pitchFamily="2" charset="2"/>
              <a:buChar char="Ø"/>
            </a:pPr>
            <a:r>
              <a:rPr lang="fa-IR" sz="2000" dirty="0">
                <a:cs typeface="B Yagut" pitchFamily="2" charset="-78"/>
              </a:rPr>
              <a:t>ایجاد روابط دوستانه در بین کارکنان و مدیران با حفظ احترام و جایگاه شغلی</a:t>
            </a:r>
          </a:p>
          <a:p>
            <a:pPr algn="r" rtl="1">
              <a:lnSpc>
                <a:spcPts val="3000"/>
              </a:lnSpc>
              <a:buFont typeface="Wingdings" pitchFamily="2" charset="2"/>
              <a:buChar char="Ø"/>
            </a:pPr>
            <a:r>
              <a:rPr lang="fa-IR" sz="2000" dirty="0">
                <a:cs typeface="B Yagut" pitchFamily="2" charset="-78"/>
              </a:rPr>
              <a:t>دادن مسئولیت اجرایی در حد توان </a:t>
            </a:r>
          </a:p>
          <a:p>
            <a:pPr algn="r" rtl="1">
              <a:lnSpc>
                <a:spcPts val="3000"/>
              </a:lnSpc>
              <a:buFont typeface="Wingdings" pitchFamily="2" charset="2"/>
              <a:buChar char="Ø"/>
            </a:pPr>
            <a:r>
              <a:rPr lang="fa-IR" sz="2000" dirty="0">
                <a:cs typeface="B Yagut" pitchFamily="2" charset="-78"/>
              </a:rPr>
              <a:t>شناسایی مواردی که باعث افت کارآیی سازمان شده اند، مثل نداشتن انگیزه انجام کار</a:t>
            </a:r>
          </a:p>
          <a:p>
            <a:pPr algn="r" rtl="1">
              <a:lnSpc>
                <a:spcPts val="3000"/>
              </a:lnSpc>
              <a:buFont typeface="Wingdings" pitchFamily="2" charset="2"/>
              <a:buChar char="Ø"/>
            </a:pPr>
            <a:r>
              <a:rPr lang="fa-IR" sz="2000" dirty="0">
                <a:cs typeface="B Yagut" pitchFamily="2" charset="-78"/>
              </a:rPr>
              <a:t>دادن بازخورد مثبت یا منفی بعد از انجام کار</a:t>
            </a:r>
          </a:p>
          <a:p>
            <a:pPr algn="r" rtl="1">
              <a:lnSpc>
                <a:spcPts val="3000"/>
              </a:lnSpc>
              <a:buFont typeface="Wingdings" pitchFamily="2" charset="2"/>
              <a:buChar char="Ø"/>
            </a:pPr>
            <a:r>
              <a:rPr lang="fa-IR" sz="2000" dirty="0">
                <a:cs typeface="B Yagut" pitchFamily="2" charset="-78"/>
              </a:rPr>
              <a:t>شناسائی استعدادهای ویژه کارکنان</a:t>
            </a:r>
          </a:p>
          <a:p>
            <a:pPr algn="r" rtl="1">
              <a:lnSpc>
                <a:spcPts val="3000"/>
              </a:lnSpc>
              <a:buFont typeface="Wingdings" pitchFamily="2" charset="2"/>
              <a:buChar char="Ø"/>
            </a:pPr>
            <a:r>
              <a:rPr lang="fa-IR" sz="2000" dirty="0">
                <a:cs typeface="B Yagut" pitchFamily="2" charset="-78"/>
              </a:rPr>
              <a:t>مشاوره گذاشتن پیشنهادات جدید توسط مدیر در دوره های مشخص</a:t>
            </a:r>
          </a:p>
          <a:p>
            <a:pPr algn="r" rtl="1">
              <a:lnSpc>
                <a:spcPts val="3000"/>
              </a:lnSpc>
              <a:buFont typeface="Wingdings" pitchFamily="2" charset="2"/>
              <a:buChar char="Ø"/>
            </a:pPr>
            <a:r>
              <a:rPr lang="fa-IR" sz="2000" dirty="0">
                <a:cs typeface="B Yagut" pitchFamily="2" charset="-78"/>
              </a:rPr>
              <a:t>مشخص کردن هدف اصلی موسسه و منسجم کردن فعالیت</a:t>
            </a:r>
            <a:r>
              <a:rPr lang="fa-IR" sz="2000" dirty="0">
                <a:cs typeface="B Zar"/>
              </a:rPr>
              <a:t>‌</a:t>
            </a:r>
            <a:r>
              <a:rPr lang="fa-IR" sz="2000" dirty="0">
                <a:cs typeface="B Yagut" pitchFamily="2" charset="-78"/>
              </a:rPr>
              <a:t>ها در راستای رسیدن به آن</a:t>
            </a:r>
          </a:p>
          <a:p>
            <a:pPr algn="r" rtl="1">
              <a:lnSpc>
                <a:spcPts val="3000"/>
              </a:lnSpc>
              <a:buFont typeface="Wingdings" pitchFamily="2" charset="2"/>
              <a:buChar char="Ø"/>
            </a:pPr>
            <a:r>
              <a:rPr lang="fa-IR" sz="2000" dirty="0">
                <a:cs typeface="B Yagut" pitchFamily="2" charset="-78"/>
              </a:rPr>
              <a:t>آشکار سازی قوانین مربوطه و آموزش آن به کارکنان</a:t>
            </a:r>
          </a:p>
          <a:p>
            <a:pPr algn="r" rtl="1">
              <a:lnSpc>
                <a:spcPts val="3000"/>
              </a:lnSpc>
              <a:buFont typeface="Wingdings" pitchFamily="2" charset="2"/>
              <a:buChar char="Ø"/>
            </a:pPr>
            <a:r>
              <a:rPr lang="fa-IR" sz="2000" dirty="0">
                <a:cs typeface="B Yagut" pitchFamily="2" charset="-78"/>
              </a:rPr>
              <a:t>ایجاد رقابت سالم در بین کارکنان و مشخص کردن مسیرهای پیشرفت فردی</a:t>
            </a:r>
          </a:p>
          <a:p>
            <a:pPr algn="r" rtl="1">
              <a:lnSpc>
                <a:spcPts val="3000"/>
              </a:lnSpc>
              <a:buFont typeface="Wingdings" pitchFamily="2" charset="2"/>
              <a:buChar char="Ø"/>
            </a:pPr>
            <a:r>
              <a:rPr lang="fa-IR" sz="2000" dirty="0">
                <a:cs typeface="B Yagut" pitchFamily="2" charset="-78"/>
              </a:rPr>
              <a:t>ایجاد نشاط جمعی در سازمان </a:t>
            </a:r>
          </a:p>
          <a:p>
            <a:pPr algn="r" rtl="1">
              <a:lnSpc>
                <a:spcPts val="3000"/>
              </a:lnSpc>
              <a:buFont typeface="Wingdings" pitchFamily="2" charset="2"/>
              <a:buChar char="Ø"/>
            </a:pPr>
            <a:r>
              <a:rPr lang="fa-IR" sz="2000" dirty="0">
                <a:cs typeface="B Yagut" pitchFamily="2" charset="-78"/>
              </a:rPr>
              <a:t>ایجاد احترام متقابل در بین خود و کارکنان</a:t>
            </a:r>
          </a:p>
          <a:p>
            <a:pPr algn="r" rtl="1">
              <a:lnSpc>
                <a:spcPts val="3000"/>
              </a:lnSpc>
              <a:buFont typeface="Wingdings" pitchFamily="2" charset="2"/>
              <a:buChar char="Ø"/>
            </a:pPr>
            <a:r>
              <a:rPr lang="fa-IR" sz="2000" dirty="0">
                <a:cs typeface="B Yagut" pitchFamily="2" charset="-78"/>
              </a:rPr>
              <a:t>ذات مدیر بر پاسخگویی به مسئولیت است که بر عهده او می باشد</a:t>
            </a:r>
          </a:p>
          <a:p>
            <a:pPr algn="r" rtl="1">
              <a:lnSpc>
                <a:spcPts val="3000"/>
              </a:lnSpc>
              <a:buFont typeface="Wingdings" pitchFamily="2" charset="2"/>
              <a:buChar char="Ø"/>
            </a:pPr>
            <a:r>
              <a:rPr lang="fa-IR" sz="2000" dirty="0">
                <a:cs typeface="B Yagut" pitchFamily="2" charset="-78"/>
              </a:rPr>
              <a:t>اطمینان مدیران از كنترل بر روی ساعات, شیفت كاری و موقعیت کارکنان شغلشان</a:t>
            </a:r>
            <a:endParaRPr lang="en-US" sz="2400" dirty="0">
              <a:cs typeface="B Yagut" pitchFamily="2" charset="-78"/>
            </a:endParaRPr>
          </a:p>
        </p:txBody>
      </p:sp>
      <p:pic>
        <p:nvPicPr>
          <p:cNvPr id="4" name="نقش کارفرما">
            <a:hlinkClick r:id="" action="ppaction://media"/>
            <a:extLst>
              <a:ext uri="{FF2B5EF4-FFF2-40B4-BE49-F238E27FC236}">
                <a16:creationId xmlns="" xmlns:a16="http://schemas.microsoft.com/office/drawing/2014/main" id="{B2827AC6-BE60-458B-8162-3C3D8EAAE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1588" y="2284413"/>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900"/>
    </mc:Choice>
    <mc:Fallback xmlns="">
      <p:transition spd="slow" advTm="8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6464" y="1803042"/>
            <a:ext cx="9144000" cy="1182664"/>
          </a:xfrm>
          <a:solidFill>
            <a:schemeClr val="bg1"/>
          </a:solidFill>
        </p:spPr>
        <p:txBody>
          <a:bodyPr>
            <a:noAutofit/>
          </a:bodyPr>
          <a:lstStyle/>
          <a:p>
            <a:pPr rtl="1"/>
            <a:r>
              <a:rPr lang="fa-IR" kern="2000" dirty="0">
                <a:cs typeface="B Yagut" pitchFamily="2" charset="-78"/>
              </a:rPr>
              <a:t>سلامت روان در محیط کار</a:t>
            </a:r>
          </a:p>
        </p:txBody>
      </p:sp>
      <p:sp>
        <p:nvSpPr>
          <p:cNvPr id="3" name="Title 1"/>
          <p:cNvSpPr txBox="1">
            <a:spLocks/>
          </p:cNvSpPr>
          <p:nvPr/>
        </p:nvSpPr>
        <p:spPr>
          <a:xfrm>
            <a:off x="1565985" y="3964546"/>
            <a:ext cx="9144000" cy="1182664"/>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kern="2000" dirty="0">
                <a:cs typeface="B Yagut" pitchFamily="2" charset="-78"/>
              </a:rPr>
              <a:t>بهداشت حرفه‌ای</a:t>
            </a:r>
          </a:p>
        </p:txBody>
      </p:sp>
      <p:pic>
        <p:nvPicPr>
          <p:cNvPr id="4" name="Recording (4)">
            <a:hlinkClick r:id="" action="ppaction://media"/>
            <a:extLst>
              <a:ext uri="{FF2B5EF4-FFF2-40B4-BE49-F238E27FC236}">
                <a16:creationId xmlns="" xmlns:a16="http://schemas.microsoft.com/office/drawing/2014/main" id="{A6895233-F96E-45DB-A91E-F8E0705014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7413" y="865188"/>
            <a:ext cx="487362" cy="487362"/>
          </a:xfrm>
          <a:prstGeom prst="rect">
            <a:avLst/>
          </a:prstGeom>
        </p:spPr>
      </p:pic>
    </p:spTree>
    <p:extLst>
      <p:ext uri="{BB962C8B-B14F-4D97-AF65-F5344CB8AC3E}">
        <p14:creationId xmlns:p14="http://schemas.microsoft.com/office/powerpoint/2010/main" val="176189697"/>
      </p:ext>
    </p:extLst>
  </p:cSld>
  <p:clrMapOvr>
    <a:masterClrMapping/>
  </p:clrMapOvr>
  <mc:AlternateContent xmlns:mc="http://schemas.openxmlformats.org/markup-compatibility/2006" xmlns:p14="http://schemas.microsoft.com/office/powerpoint/2010/main">
    <mc:Choice Requires="p14">
      <p:transition spd="slow" p14:dur="2000" advTm="10020"/>
    </mc:Choice>
    <mc:Fallback xmlns="">
      <p:transition spd="slow" advTm="1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0166" y="203205"/>
            <a:ext cx="3940502" cy="707886"/>
          </a:xfrm>
          <a:prstGeom prst="rect">
            <a:avLst/>
          </a:prstGeom>
        </p:spPr>
        <p:txBody>
          <a:bodyPr wrap="none">
            <a:spAutoFit/>
          </a:bodyPr>
          <a:lstStyle/>
          <a:p>
            <a:pPr lvl="0" algn="r" rtl="1"/>
            <a:r>
              <a:rPr lang="fa-IR" sz="4000" dirty="0">
                <a:cs typeface="B Yagut" pitchFamily="2" charset="-78"/>
              </a:rPr>
              <a:t>خلاصه و نتیجه گیری</a:t>
            </a:r>
          </a:p>
        </p:txBody>
      </p:sp>
      <p:sp>
        <p:nvSpPr>
          <p:cNvPr id="3" name="Rectangle 2"/>
          <p:cNvSpPr/>
          <p:nvPr/>
        </p:nvSpPr>
        <p:spPr>
          <a:xfrm>
            <a:off x="391884" y="1153119"/>
            <a:ext cx="11437257" cy="5632311"/>
          </a:xfrm>
          <a:prstGeom prst="rect">
            <a:avLst/>
          </a:prstGeom>
        </p:spPr>
        <p:txBody>
          <a:bodyPr wrap="square">
            <a:spAutoFit/>
          </a:bodyPr>
          <a:lstStyle/>
          <a:p>
            <a:pPr lvl="0" algn="just" rtl="1"/>
            <a:r>
              <a:rPr lang="fa-IR" sz="3600" dirty="0">
                <a:cs typeface="B Yagut" pitchFamily="2" charset="-78"/>
              </a:rPr>
              <a:t>از مطالعه این فصل چنین بر می آید بهداشت روان به عنوان یکی از ابعاد سلامت، در محیط های شغلی نیز باید به آن توجه ویژه ای صورت گیرد. بنابراین تلاش شد به زبان ساده، اطلاعات خوبی در زمینه سلامت روان در محیط کار به بهورزان داده شود. بهورزان می</a:t>
            </a:r>
            <a:r>
              <a:rPr lang="fa-IR" sz="3600" dirty="0">
                <a:cs typeface="B Zar"/>
              </a:rPr>
              <a:t>‌</a:t>
            </a:r>
            <a:r>
              <a:rPr lang="fa-IR" sz="3600" dirty="0">
                <a:cs typeface="B Yagut" pitchFamily="2" charset="-78"/>
              </a:rPr>
              <a:t>توانند از این اطلاعات هم در محیط کار خود بهره برده و هم در بازدید از کارگاهها به این موارد توجه و آموزش دهند. البته </a:t>
            </a:r>
            <a:r>
              <a:rPr lang="fa-IR" sz="3600">
                <a:cs typeface="B Yagut" pitchFamily="2" charset="-78"/>
              </a:rPr>
              <a:t>لازم به ذکر </a:t>
            </a:r>
            <a:r>
              <a:rPr lang="fa-IR" sz="3600" dirty="0">
                <a:cs typeface="B Yagut" pitchFamily="2" charset="-78"/>
              </a:rPr>
              <a:t>است که در هیچکدام </a:t>
            </a:r>
            <a:r>
              <a:rPr lang="fa-IR" sz="3600">
                <a:cs typeface="B Yagut" pitchFamily="2" charset="-78"/>
              </a:rPr>
              <a:t>از فرم</a:t>
            </a:r>
            <a:r>
              <a:rPr lang="fa-IR" sz="3600">
                <a:cs typeface="B Zar"/>
              </a:rPr>
              <a:t>‌</a:t>
            </a:r>
            <a:r>
              <a:rPr lang="fa-IR" sz="3600">
                <a:cs typeface="B Yagut" pitchFamily="2" charset="-78"/>
              </a:rPr>
              <a:t>های </a:t>
            </a:r>
            <a:r>
              <a:rPr lang="fa-IR" sz="3600" dirty="0">
                <a:cs typeface="B Yagut" pitchFamily="2" charset="-78"/>
              </a:rPr>
              <a:t>بازدید کارگاهی به موضوع سلامت روان پرداخت نشده است و موضوعات سلامت روان جامعه به شرح وظایف گروه سلامت روان بر میگردد و بهورزان بایستی در صورت نیاز از کارشناسان سلامت روان بهره ببرند. </a:t>
            </a:r>
          </a:p>
        </p:txBody>
      </p:sp>
      <p:pic>
        <p:nvPicPr>
          <p:cNvPr id="4" name="خلاصه">
            <a:hlinkClick r:id="" action="ppaction://media"/>
            <a:extLst>
              <a:ext uri="{FF2B5EF4-FFF2-40B4-BE49-F238E27FC236}">
                <a16:creationId xmlns="" xmlns:a16="http://schemas.microsoft.com/office/drawing/2014/main" id="{F78581D6-A1E1-4A0D-AC64-29063F0357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5563" y="14605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000"/>
    </mc:Choice>
    <mc:Fallback xmlns="">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57" y="1219201"/>
            <a:ext cx="10885714" cy="5262979"/>
          </a:xfrm>
          <a:prstGeom prst="rect">
            <a:avLst/>
          </a:prstGeom>
        </p:spPr>
        <p:txBody>
          <a:bodyPr wrap="square">
            <a:spAutoFit/>
          </a:bodyPr>
          <a:lstStyle/>
          <a:p>
            <a:pPr marL="457200" indent="-457200" algn="r" rtl="1">
              <a:lnSpc>
                <a:spcPct val="200000"/>
              </a:lnSpc>
              <a:buFont typeface="+mj-lt"/>
              <a:buAutoNum type="arabicPeriod"/>
            </a:pPr>
            <a:r>
              <a:rPr lang="fa-IR" sz="2400" dirty="0">
                <a:cs typeface="B Yagut" panose="00000400000000000000" pitchFamily="2" charset="-78"/>
              </a:rPr>
              <a:t>سلامت روان در محیط کار را تعریف نموده و راههای تحقق آن را بیان نمائید؟</a:t>
            </a:r>
          </a:p>
          <a:p>
            <a:pPr marL="457200" indent="-457200" algn="r" rtl="1">
              <a:lnSpc>
                <a:spcPct val="200000"/>
              </a:lnSpc>
              <a:buFont typeface="+mj-lt"/>
              <a:buAutoNum type="arabicPeriod"/>
            </a:pPr>
            <a:r>
              <a:rPr lang="en-US" sz="2400" dirty="0">
                <a:cs typeface="B Yagut" pitchFamily="2" charset="-78"/>
              </a:rPr>
              <a:t>عوامل </a:t>
            </a:r>
            <a:r>
              <a:rPr lang="en-US" sz="2400" dirty="0" err="1">
                <a:cs typeface="B Yagut" pitchFamily="2" charset="-78"/>
              </a:rPr>
              <a:t>مؤثر</a:t>
            </a:r>
            <a:r>
              <a:rPr lang="en-US" sz="2400" dirty="0">
                <a:cs typeface="B Yagut" pitchFamily="2" charset="-78"/>
              </a:rPr>
              <a:t> </a:t>
            </a:r>
            <a:r>
              <a:rPr lang="en-US" sz="2400" dirty="0" err="1">
                <a:cs typeface="B Yagut" pitchFamily="2" charset="-78"/>
              </a:rPr>
              <a:t>بر</a:t>
            </a:r>
            <a:r>
              <a:rPr lang="en-US" sz="2400" dirty="0">
                <a:cs typeface="B Yagut" pitchFamily="2" charset="-78"/>
              </a:rPr>
              <a:t> </a:t>
            </a:r>
            <a:r>
              <a:rPr lang="en-US" sz="2400" dirty="0" err="1">
                <a:cs typeface="B Yagut" pitchFamily="2" charset="-78"/>
              </a:rPr>
              <a:t>سلامت</a:t>
            </a:r>
            <a:r>
              <a:rPr lang="en-US" sz="2400" dirty="0">
                <a:cs typeface="B Yagut" pitchFamily="2" charset="-78"/>
              </a:rPr>
              <a:t> </a:t>
            </a:r>
            <a:r>
              <a:rPr lang="en-US" sz="2400" dirty="0" err="1">
                <a:cs typeface="B Yagut" pitchFamily="2" charset="-78"/>
              </a:rPr>
              <a:t>روان</a:t>
            </a:r>
            <a:r>
              <a:rPr lang="en-US" sz="2400" dirty="0">
                <a:cs typeface="B Yagut" pitchFamily="2" charset="-78"/>
              </a:rPr>
              <a:t> </a:t>
            </a:r>
            <a:r>
              <a:rPr lang="en-US" sz="2400" dirty="0" err="1">
                <a:cs typeface="B Yagut" pitchFamily="2" charset="-78"/>
              </a:rPr>
              <a:t>فرد</a:t>
            </a:r>
            <a:r>
              <a:rPr lang="en-US" sz="2400" dirty="0">
                <a:cs typeface="B Yagut" pitchFamily="2" charset="-78"/>
              </a:rPr>
              <a:t> </a:t>
            </a:r>
            <a:r>
              <a:rPr lang="fa-IR" sz="2400" dirty="0">
                <a:cs typeface="B Yagut" pitchFamily="2" charset="-78"/>
              </a:rPr>
              <a:t> چیست؟</a:t>
            </a:r>
          </a:p>
          <a:p>
            <a:pPr marL="457200" indent="-457200" algn="r" rtl="1">
              <a:lnSpc>
                <a:spcPct val="200000"/>
              </a:lnSpc>
              <a:buFont typeface="+mj-lt"/>
              <a:buAutoNum type="arabicPeriod"/>
            </a:pPr>
            <a:r>
              <a:rPr lang="fa-IR" sz="2400" dirty="0">
                <a:cs typeface="B Yagut" pitchFamily="2" charset="-78"/>
              </a:rPr>
              <a:t>توصیه</a:t>
            </a:r>
            <a:r>
              <a:rPr lang="fa-IR" sz="2400" dirty="0">
                <a:cs typeface="B Zar"/>
              </a:rPr>
              <a:t>‌</a:t>
            </a:r>
            <a:r>
              <a:rPr lang="fa-IR" sz="2400" dirty="0">
                <a:cs typeface="B Yagut" pitchFamily="2" charset="-78"/>
              </a:rPr>
              <a:t>های مهم جهت بهبود سلامت روان در محیط کار را بیان نمائید؟</a:t>
            </a:r>
          </a:p>
          <a:p>
            <a:pPr marL="457200" indent="-457200" algn="r" rtl="1">
              <a:lnSpc>
                <a:spcPct val="200000"/>
              </a:lnSpc>
              <a:buFont typeface="+mj-lt"/>
              <a:buAutoNum type="arabicPeriod"/>
            </a:pPr>
            <a:r>
              <a:rPr lang="fa-IR" sz="2400" dirty="0">
                <a:cs typeface="B Yagut" pitchFamily="2" charset="-78"/>
              </a:rPr>
              <a:t>نشانه های فرسودگی شغلی بر شمرده و راهکارهای کاهش فرسودگی شغلی را بیان نمائید؟</a:t>
            </a:r>
          </a:p>
          <a:p>
            <a:pPr marL="457200" indent="-457200" algn="r" rtl="1">
              <a:lnSpc>
                <a:spcPct val="200000"/>
              </a:lnSpc>
              <a:buFont typeface="+mj-lt"/>
              <a:buAutoNum type="arabicPeriod"/>
            </a:pPr>
            <a:r>
              <a:rPr lang="fa-IR" sz="2400" dirty="0">
                <a:latin typeface="NazaninLTBold"/>
                <a:cs typeface="B Yagut" pitchFamily="2" charset="-78"/>
              </a:rPr>
              <a:t>راههای پیشگیری از تبعیض و استیگما در محیط کار را بیان کنید؟</a:t>
            </a:r>
          </a:p>
          <a:p>
            <a:pPr marL="457200" indent="-457200" algn="r" rtl="1">
              <a:lnSpc>
                <a:spcPct val="200000"/>
              </a:lnSpc>
              <a:buFont typeface="+mj-lt"/>
              <a:buAutoNum type="arabicPeriod"/>
            </a:pPr>
            <a:r>
              <a:rPr lang="fa-IR" sz="2400" dirty="0">
                <a:latin typeface="NazaninLTBold"/>
                <a:cs typeface="B Yagut" pitchFamily="2" charset="-78"/>
              </a:rPr>
              <a:t>ویژگیهای یک محیط کار دوست دار سلامت روان را بیان نمائید؟</a:t>
            </a:r>
          </a:p>
          <a:p>
            <a:pPr marL="457200" indent="-457200" algn="r" rtl="1">
              <a:lnSpc>
                <a:spcPct val="200000"/>
              </a:lnSpc>
              <a:buFont typeface="+mj-lt"/>
              <a:buAutoNum type="arabicPeriod"/>
            </a:pPr>
            <a:r>
              <a:rPr lang="fa-IR" sz="2400" dirty="0">
                <a:cs typeface="B Yagut" pitchFamily="2" charset="-78"/>
              </a:rPr>
              <a:t>نقش کارفرما در سلامت روان محیط کار چیست؟</a:t>
            </a:r>
            <a:endParaRPr lang="en-US" sz="2400" dirty="0">
              <a:cs typeface="B Yagut" pitchFamily="2" charset="-78"/>
            </a:endParaRPr>
          </a:p>
        </p:txBody>
      </p:sp>
      <p:sp>
        <p:nvSpPr>
          <p:cNvPr id="3" name="Rectangle 2"/>
          <p:cNvSpPr/>
          <p:nvPr/>
        </p:nvSpPr>
        <p:spPr>
          <a:xfrm>
            <a:off x="8309215" y="0"/>
            <a:ext cx="2919389" cy="707886"/>
          </a:xfrm>
          <a:prstGeom prst="rect">
            <a:avLst/>
          </a:prstGeom>
        </p:spPr>
        <p:txBody>
          <a:bodyPr wrap="none">
            <a:spAutoFit/>
          </a:bodyPr>
          <a:lstStyle/>
          <a:p>
            <a:pPr lvl="0" algn="r" rtl="1"/>
            <a:r>
              <a:rPr lang="fa-IR" sz="4000" dirty="0">
                <a:cs typeface="B Yagut" pitchFamily="2" charset="-78"/>
              </a:rPr>
              <a:t>پرسش و تمرین</a:t>
            </a:r>
          </a:p>
        </p:txBody>
      </p:sp>
      <p:pic>
        <p:nvPicPr>
          <p:cNvPr id="4" name="پرسش">
            <a:hlinkClick r:id="" action="ppaction://media"/>
            <a:extLst>
              <a:ext uri="{FF2B5EF4-FFF2-40B4-BE49-F238E27FC236}">
                <a16:creationId xmlns="" xmlns:a16="http://schemas.microsoft.com/office/drawing/2014/main" id="{2BB1F055-EE9C-4E05-BEFB-EAAADBDE5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7647" y="1530489"/>
            <a:ext cx="487363" cy="487362"/>
          </a:xfrm>
          <a:prstGeom prst="rect">
            <a:avLst/>
          </a:prstGeom>
        </p:spPr>
      </p:pic>
    </p:spTree>
    <p:extLst>
      <p:ext uri="{BB962C8B-B14F-4D97-AF65-F5344CB8AC3E}">
        <p14:creationId xmlns:p14="http://schemas.microsoft.com/office/powerpoint/2010/main" val="110872631"/>
      </p:ext>
    </p:extLst>
  </p:cSld>
  <p:clrMapOvr>
    <a:masterClrMapping/>
  </p:clrMapOvr>
  <mc:AlternateContent xmlns:mc="http://schemas.openxmlformats.org/markup-compatibility/2006" xmlns:p14="http://schemas.microsoft.com/office/powerpoint/2010/main">
    <mc:Choice Requires="p14">
      <p:transition spd="slow" p14:dur="2000" advTm="39280"/>
    </mc:Choice>
    <mc:Fallback xmlns="">
      <p:transition spd="slow" advTm="3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00" y="1114336"/>
            <a:ext cx="11544300" cy="1384995"/>
          </a:xfrm>
          <a:prstGeom prst="rect">
            <a:avLst/>
          </a:prstGeom>
        </p:spPr>
        <p:txBody>
          <a:bodyPr wrap="square">
            <a:spAutoFit/>
          </a:bodyPr>
          <a:lstStyle/>
          <a:p>
            <a:pPr algn="r" rtl="1">
              <a:buFont typeface="Wingdings" pitchFamily="2" charset="2"/>
              <a:buChar char="Ø"/>
            </a:pPr>
            <a:r>
              <a:rPr lang="fa-IR" sz="2800" dirty="0">
                <a:cs typeface="B Yagut" pitchFamily="2" charset="-78"/>
              </a:rPr>
              <a:t>معاونت بهداشت ، دفتر سلامت روانی، اجتماعی و اعتیاد با همکاری دانشگاه علوم پزشکی و خدمات بهداشتی درمانی کردستان، بسته آموزش سلامت روان، وزارت بهداشت، درمان و آموزش پزشکی، به مناسبت هفته سلامت روان 24 مهر الی 30 مهر 1396</a:t>
            </a:r>
            <a:endParaRPr lang="en-US" sz="2800" dirty="0">
              <a:cs typeface="B Yagut" pitchFamily="2" charset="-78"/>
            </a:endParaRPr>
          </a:p>
        </p:txBody>
      </p:sp>
      <p:sp>
        <p:nvSpPr>
          <p:cNvPr id="6" name="Rectangle 5"/>
          <p:cNvSpPr/>
          <p:nvPr/>
        </p:nvSpPr>
        <p:spPr>
          <a:xfrm>
            <a:off x="9179783" y="225364"/>
            <a:ext cx="2630848" cy="707886"/>
          </a:xfrm>
          <a:prstGeom prst="rect">
            <a:avLst/>
          </a:prstGeom>
        </p:spPr>
        <p:txBody>
          <a:bodyPr wrap="none">
            <a:spAutoFit/>
          </a:bodyPr>
          <a:lstStyle/>
          <a:p>
            <a:pPr algn="ctr" rtl="1"/>
            <a:r>
              <a:rPr lang="fa-IR" sz="4000" b="1" dirty="0">
                <a:cs typeface="B Yagut" pitchFamily="2" charset="-78"/>
              </a:rPr>
              <a:t>فهرست منابع</a:t>
            </a:r>
            <a:endParaRPr lang="en-US" sz="4000" dirty="0">
              <a:cs typeface="B Yagut" pitchFamily="2" charset="-78"/>
            </a:endParaRPr>
          </a:p>
        </p:txBody>
      </p:sp>
      <p:pic>
        <p:nvPicPr>
          <p:cNvPr id="2" name="خداحافظی">
            <a:hlinkClick r:id="" action="ppaction://media"/>
            <a:extLst>
              <a:ext uri="{FF2B5EF4-FFF2-40B4-BE49-F238E27FC236}">
                <a16:creationId xmlns="" xmlns:a16="http://schemas.microsoft.com/office/drawing/2014/main" id="{8DFEDB21-DF1B-4B09-85FC-100CBD9456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36950" y="33496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20"/>
    </mc:Choice>
    <mc:Fallback xmlns="">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2800" y="1447801"/>
            <a:ext cx="10363200" cy="1470025"/>
          </a:xfrm>
        </p:spPr>
        <p:txBody>
          <a:bodyPr>
            <a:normAutofit fontScale="90000"/>
          </a:bodyPr>
          <a:lstStyle/>
          <a:p>
            <a:pPr rtl="1"/>
            <a:r>
              <a:rPr lang="fa-IR" b="1" dirty="0">
                <a:cs typeface="B Yagut" panose="00000400000000000000" pitchFamily="2" charset="-78"/>
              </a:rPr>
              <a:t> لطفاً نظرات و پیشنهادات خود پیرامون این بسته آموزشی را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585976" y="3156857"/>
            <a:ext cx="10763325" cy="1752600"/>
          </a:xfrm>
        </p:spPr>
        <p:txBody>
          <a:bodyPr>
            <a:normAutofit/>
          </a:bodyPr>
          <a:lstStyle/>
          <a:p>
            <a:pPr rtl="1"/>
            <a:r>
              <a:rPr lang="fa-IR" dirty="0">
                <a:solidFill>
                  <a:schemeClr val="tx1"/>
                </a:solidFill>
                <a:cs typeface="B Yagut" panose="00000400000000000000" pitchFamily="2" charset="-78"/>
              </a:rPr>
              <a:t> دانشگاه علوم پزشکی و خدمات بهداشتی درمانی شیراز</a:t>
            </a:r>
          </a:p>
          <a:p>
            <a:pPr rtl="1"/>
            <a:r>
              <a:rPr lang="fa-IR" dirty="0"/>
              <a:t>امور بهورزی معاونت بهداشت</a:t>
            </a:r>
            <a:endParaRPr lang="en-US" dirty="0">
              <a:solidFill>
                <a:schemeClr val="tx1"/>
              </a:solidFill>
              <a:cs typeface="B Yagut" panose="00000400000000000000" pitchFamily="2" charset="-78"/>
            </a:endParaRPr>
          </a:p>
          <a:p>
            <a:pPr rtl="1"/>
            <a:r>
              <a:rPr lang="fa-IR" dirty="0">
                <a:solidFill>
                  <a:schemeClr val="tx1"/>
                </a:solidFill>
                <a:cs typeface="B Yagut" panose="00000400000000000000" pitchFamily="2" charset="-78"/>
              </a:rPr>
              <a:t>پست الکترونیک</a:t>
            </a:r>
            <a:r>
              <a:rPr lang="en-US" dirty="0">
                <a:solidFill>
                  <a:schemeClr val="tx1"/>
                </a:solidFill>
                <a:cs typeface="B Yagut" panose="00000400000000000000" pitchFamily="2" charset="-78"/>
              </a:rPr>
              <a:t>  </a:t>
            </a:r>
            <a:r>
              <a:rPr lang="fa-IR" dirty="0">
                <a:solidFill>
                  <a:schemeClr val="tx1"/>
                </a:solidFill>
                <a:cs typeface="B Yagut" panose="00000400000000000000" pitchFamily="2" charset="-78"/>
              </a:rPr>
              <a:t> </a:t>
            </a:r>
            <a:r>
              <a:rPr lang="en-US" dirty="0">
                <a:solidFill>
                  <a:schemeClr val="tx1"/>
                </a:solidFill>
                <a:cs typeface="B Yagut" panose="00000400000000000000" pitchFamily="2" charset="-78"/>
              </a:rPr>
              <a:t>Shiraz_behvarz@sums.ac.ir</a:t>
            </a:r>
            <a:endParaRPr lang="en-US" i="1" dirty="0">
              <a:solidFill>
                <a:schemeClr val="tx1"/>
              </a:solidFill>
              <a:cs typeface="B Yagut" panose="00000400000000000000" pitchFamily="2" charset="-78"/>
            </a:endParaRPr>
          </a:p>
        </p:txBody>
      </p:sp>
    </p:spTree>
    <p:extLst>
      <p:ext uri="{BB962C8B-B14F-4D97-AF65-F5344CB8AC3E}">
        <p14:creationId xmlns:p14="http://schemas.microsoft.com/office/powerpoint/2010/main" val="296305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250"/>
            <a:ext cx="12192000" cy="5632311"/>
          </a:xfrm>
          <a:prstGeom prst="rect">
            <a:avLst/>
          </a:prstGeom>
        </p:spPr>
        <p:txBody>
          <a:bodyPr wrap="square">
            <a:spAutoFit/>
          </a:bodyPr>
          <a:lstStyle/>
          <a:p>
            <a:pPr algn="r" rtl="1">
              <a:lnSpc>
                <a:spcPct val="150000"/>
              </a:lnSpc>
            </a:pPr>
            <a:r>
              <a:rPr lang="fa-IR" sz="2400" b="1" dirty="0">
                <a:cs typeface="B Yagut" panose="00000400000000000000" pitchFamily="2" charset="-78"/>
              </a:rPr>
              <a:t>انتظار می‌رود فراگیر پس از مطالعه این درس بتواند</a:t>
            </a:r>
            <a:r>
              <a:rPr lang="fa-IR" sz="2400" dirty="0">
                <a:cs typeface="B Yagut" panose="00000400000000000000" pitchFamily="2" charset="-78"/>
              </a:rPr>
              <a:t>:</a:t>
            </a:r>
          </a:p>
          <a:p>
            <a:pPr algn="r" rtl="1">
              <a:lnSpc>
                <a:spcPct val="150000"/>
              </a:lnSpc>
              <a:buFont typeface="Wingdings" pitchFamily="2" charset="2"/>
              <a:buChar char="Ø"/>
            </a:pPr>
            <a:r>
              <a:rPr lang="fa-IR" sz="2400" dirty="0">
                <a:cs typeface="B Yagut" panose="00000400000000000000" pitchFamily="2" charset="-78"/>
              </a:rPr>
              <a:t>سلامت روان در محیط کار را تعریف نموده و راههای تحقق آن را بیان نماید.</a:t>
            </a:r>
          </a:p>
          <a:p>
            <a:pPr algn="r" rtl="1">
              <a:lnSpc>
                <a:spcPct val="150000"/>
              </a:lnSpc>
              <a:buFont typeface="Wingdings" pitchFamily="2" charset="2"/>
              <a:buChar char="Ø"/>
            </a:pPr>
            <a:r>
              <a:rPr lang="en-US" sz="2400" dirty="0">
                <a:cs typeface="B Yagut" pitchFamily="2" charset="-78"/>
              </a:rPr>
              <a:t>عوامل مؤثر بر سلامت روان فرد </a:t>
            </a:r>
            <a:r>
              <a:rPr lang="fa-IR" sz="2400" dirty="0">
                <a:cs typeface="B Yagut" pitchFamily="2" charset="-78"/>
              </a:rPr>
              <a:t>را بیان نماید.</a:t>
            </a:r>
          </a:p>
          <a:p>
            <a:pPr algn="r" rtl="1">
              <a:lnSpc>
                <a:spcPct val="150000"/>
              </a:lnSpc>
              <a:buFont typeface="Wingdings" pitchFamily="2" charset="2"/>
              <a:buChar char="Ø"/>
            </a:pPr>
            <a:r>
              <a:rPr lang="fa-IR" sz="2400" dirty="0">
                <a:cs typeface="B Yagut" pitchFamily="2" charset="-78"/>
              </a:rPr>
              <a:t>با توصیه</a:t>
            </a:r>
            <a:r>
              <a:rPr lang="fa-IR" sz="2400" dirty="0">
                <a:cs typeface="B Zar"/>
              </a:rPr>
              <a:t>‌</a:t>
            </a:r>
            <a:r>
              <a:rPr lang="fa-IR" sz="2400" dirty="0">
                <a:cs typeface="B Yagut" pitchFamily="2" charset="-78"/>
              </a:rPr>
              <a:t>های مهم جهت بهبود سلامت روان در محیط کار آشنا شود.</a:t>
            </a:r>
          </a:p>
          <a:p>
            <a:pPr algn="r" rtl="1">
              <a:lnSpc>
                <a:spcPct val="150000"/>
              </a:lnSpc>
              <a:buFont typeface="Wingdings" pitchFamily="2" charset="2"/>
              <a:buChar char="Ø"/>
            </a:pPr>
            <a:r>
              <a:rPr lang="fa-IR" sz="2400" dirty="0">
                <a:cs typeface="B Yagut" pitchFamily="2" charset="-78"/>
              </a:rPr>
              <a:t>با نشانه های فرسودگی شغلی بر شمرده و راهکارهای کاهش فرسودگی شغلی را بیان نماید. </a:t>
            </a:r>
          </a:p>
          <a:p>
            <a:pPr algn="r" rtl="1">
              <a:lnSpc>
                <a:spcPct val="150000"/>
              </a:lnSpc>
              <a:buFont typeface="Wingdings" pitchFamily="2" charset="2"/>
              <a:buChar char="Ø"/>
            </a:pPr>
            <a:r>
              <a:rPr lang="fa-IR" sz="2400" dirty="0">
                <a:latin typeface="NazaninLTBold"/>
                <a:cs typeface="B Yagut" pitchFamily="2" charset="-78"/>
              </a:rPr>
              <a:t>تبعیض و استیگما در محیط کار را توضیح داده و راههای پیشگیری از آن را بیان نماید.</a:t>
            </a:r>
          </a:p>
          <a:p>
            <a:pPr algn="r" rtl="1">
              <a:lnSpc>
                <a:spcPct val="150000"/>
              </a:lnSpc>
              <a:buFont typeface="Wingdings" pitchFamily="2" charset="2"/>
              <a:buChar char="Ø"/>
            </a:pPr>
            <a:r>
              <a:rPr lang="fa-IR" sz="2400" dirty="0">
                <a:latin typeface="NazaninLTBold"/>
                <a:cs typeface="B Yagut" pitchFamily="2" charset="-78"/>
              </a:rPr>
              <a:t>ویژگیهای یک محیط کار دوست دار سلامت روان را بیان نماید.</a:t>
            </a:r>
          </a:p>
          <a:p>
            <a:pPr lvl="0" algn="r" rtl="1">
              <a:lnSpc>
                <a:spcPct val="150000"/>
              </a:lnSpc>
              <a:buFont typeface="Wingdings" pitchFamily="2" charset="2"/>
              <a:buChar char="Ø"/>
            </a:pPr>
            <a:r>
              <a:rPr lang="fa-IR" sz="2400" dirty="0">
                <a:latin typeface="NazaninLTBold"/>
                <a:cs typeface="B Yagut" pitchFamily="2" charset="-78"/>
              </a:rPr>
              <a:t> </a:t>
            </a:r>
            <a:r>
              <a:rPr lang="fa-IR" sz="2400" dirty="0">
                <a:solidFill>
                  <a:prstClr val="black"/>
                </a:solidFill>
                <a:cs typeface="B Yagut" pitchFamily="2" charset="-78"/>
              </a:rPr>
              <a:t>علائم و نشانه های استرس شغلی را بیان نماید. </a:t>
            </a:r>
          </a:p>
          <a:p>
            <a:pPr algn="r" rtl="1">
              <a:lnSpc>
                <a:spcPct val="150000"/>
              </a:lnSpc>
              <a:buFont typeface="Wingdings" pitchFamily="2" charset="2"/>
              <a:buChar char="Ø"/>
            </a:pPr>
            <a:r>
              <a:rPr lang="fa-IR" sz="2400" dirty="0" smtClean="0">
                <a:cs typeface="B Yagut" pitchFamily="2" charset="-78"/>
              </a:rPr>
              <a:t> </a:t>
            </a:r>
            <a:r>
              <a:rPr lang="fa-IR" sz="2400" dirty="0">
                <a:cs typeface="B Yagut" pitchFamily="2" charset="-78"/>
              </a:rPr>
              <a:t>سبک زندگی از نظر سازمان جهانی بهداشت بیان نموده و ارتباط آن با سلامت  روان در محیط کار را توضیح دهد.</a:t>
            </a:r>
          </a:p>
          <a:p>
            <a:pPr algn="r" rtl="1">
              <a:lnSpc>
                <a:spcPct val="150000"/>
              </a:lnSpc>
              <a:buFont typeface="Wingdings" pitchFamily="2" charset="2"/>
              <a:buChar char="Ø"/>
            </a:pPr>
            <a:r>
              <a:rPr lang="fa-IR" sz="2400" dirty="0">
                <a:cs typeface="B Yagut" pitchFamily="2" charset="-78"/>
              </a:rPr>
              <a:t>نقش کارفرما در سلامت روان محیط کار را بیان نماید</a:t>
            </a:r>
            <a:endParaRPr lang="en-US" sz="2400" dirty="0">
              <a:cs typeface="B Yagut" pitchFamily="2" charset="-78"/>
            </a:endParaRPr>
          </a:p>
        </p:txBody>
      </p:sp>
      <p:sp>
        <p:nvSpPr>
          <p:cNvPr id="7" name="Title 6"/>
          <p:cNvSpPr txBox="1">
            <a:spLocks/>
          </p:cNvSpPr>
          <p:nvPr/>
        </p:nvSpPr>
        <p:spPr>
          <a:xfrm>
            <a:off x="8010144" y="0"/>
            <a:ext cx="3343656" cy="707771"/>
          </a:xfrm>
          <a:prstGeom prst="rect">
            <a:avLst/>
          </a:prstGeom>
        </p:spPr>
        <p:txBody>
          <a:bodyP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40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rPr>
              <a:t> اهداف آموزشی</a:t>
            </a:r>
            <a:endParaRPr kumimoji="0" lang="en-US" sz="40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3" name="اهداف">
            <a:hlinkClick r:id="" action="ppaction://media"/>
            <a:extLst>
              <a:ext uri="{FF2B5EF4-FFF2-40B4-BE49-F238E27FC236}">
                <a16:creationId xmlns="" xmlns:a16="http://schemas.microsoft.com/office/drawing/2014/main" id="{28DF3BDE-31E1-4083-9B2B-0D482B806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1925" y="642938"/>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970"/>
    </mc:Choice>
    <mc:Fallback xmlns="">
      <p:transition spd="slow" advTm="5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185" y="811940"/>
            <a:ext cx="11214100" cy="6017032"/>
          </a:xfrm>
          <a:prstGeom prst="rect">
            <a:avLst/>
          </a:prstGeom>
        </p:spPr>
        <p:txBody>
          <a:bodyPr wrap="square">
            <a:spAutoFit/>
          </a:bodyPr>
          <a:lstStyle/>
          <a:p>
            <a:pPr marL="457200" indent="-457200" algn="r" rtl="1">
              <a:lnSpc>
                <a:spcPct val="200000"/>
              </a:lnSpc>
              <a:buFont typeface="Wingdings" pitchFamily="2" charset="2"/>
              <a:buChar char="Ø"/>
            </a:pPr>
            <a:r>
              <a:rPr lang="fa-IR" sz="2800" dirty="0">
                <a:solidFill>
                  <a:srgbClr val="231F20"/>
                </a:solidFill>
                <a:latin typeface="NazaninLTLight"/>
                <a:cs typeface="B Yagut" pitchFamily="2" charset="-78"/>
              </a:rPr>
              <a:t>تعریف سلامت روان در محیط کار</a:t>
            </a:r>
            <a:endParaRPr lang="en-US" sz="2800" dirty="0">
              <a:cs typeface="B Yagut" pitchFamily="2" charset="-78"/>
            </a:endParaRPr>
          </a:p>
          <a:p>
            <a:pPr marL="457200" indent="-457200" algn="r" rtl="1">
              <a:lnSpc>
                <a:spcPct val="200000"/>
              </a:lnSpc>
              <a:buFont typeface="Wingdings" pitchFamily="2" charset="2"/>
              <a:buChar char="Ø"/>
            </a:pPr>
            <a:r>
              <a:rPr lang="fa-IR" sz="2800" dirty="0">
                <a:solidFill>
                  <a:srgbClr val="231F20"/>
                </a:solidFill>
                <a:latin typeface="NazaninLTLight"/>
                <a:cs typeface="B Yagut" pitchFamily="2" charset="-78"/>
              </a:rPr>
              <a:t>برای تحقق تعریف سلامت روان چه باید کرد</a:t>
            </a:r>
          </a:p>
          <a:p>
            <a:pPr marL="457200" indent="-457200" algn="r" rtl="1">
              <a:lnSpc>
                <a:spcPct val="200000"/>
              </a:lnSpc>
              <a:buFont typeface="Wingdings" pitchFamily="2" charset="2"/>
              <a:buChar char="Ø"/>
            </a:pPr>
            <a:r>
              <a:rPr lang="en-US" sz="2800" dirty="0">
                <a:cs typeface="B Yagut" pitchFamily="2" charset="-78"/>
              </a:rPr>
              <a:t>عوامل مؤثر بر سلامت روان فرد</a:t>
            </a:r>
            <a:r>
              <a:rPr lang="fa-IR" sz="2800" dirty="0">
                <a:solidFill>
                  <a:srgbClr val="231F20"/>
                </a:solidFill>
                <a:latin typeface="NazaninLTLight"/>
                <a:cs typeface="B Yagut" pitchFamily="2" charset="-78"/>
              </a:rPr>
              <a:t> </a:t>
            </a:r>
          </a:p>
          <a:p>
            <a:pPr marL="457200" indent="-457200" algn="r" rtl="1">
              <a:lnSpc>
                <a:spcPct val="200000"/>
              </a:lnSpc>
              <a:buFont typeface="Wingdings" pitchFamily="2" charset="2"/>
              <a:buChar char="Ø"/>
            </a:pPr>
            <a:r>
              <a:rPr lang="fa-IR" sz="2800" dirty="0">
                <a:cs typeface="B Yagut" pitchFamily="2" charset="-78"/>
              </a:rPr>
              <a:t>توصیه‌های مهم جهت بهبود سلامت روان در محیط کار</a:t>
            </a:r>
          </a:p>
          <a:p>
            <a:pPr marL="457200" indent="-457200" algn="r" rtl="1">
              <a:lnSpc>
                <a:spcPct val="200000"/>
              </a:lnSpc>
              <a:buFont typeface="Wingdings" pitchFamily="2" charset="2"/>
              <a:buChar char="Ø"/>
            </a:pPr>
            <a:r>
              <a:rPr lang="fa-IR" sz="2800" dirty="0">
                <a:cs typeface="B Yagut" pitchFamily="2" charset="-78"/>
              </a:rPr>
              <a:t>نشانه های فرسودگی شغلی </a:t>
            </a:r>
          </a:p>
          <a:p>
            <a:pPr marL="457200" indent="-457200" algn="r" rtl="1">
              <a:lnSpc>
                <a:spcPct val="200000"/>
              </a:lnSpc>
              <a:buFont typeface="Wingdings" pitchFamily="2" charset="2"/>
              <a:buChar char="Ø"/>
            </a:pPr>
            <a:r>
              <a:rPr lang="fa-IR" sz="2800" dirty="0">
                <a:cs typeface="B Yagut" pitchFamily="2" charset="-78"/>
              </a:rPr>
              <a:t>راهکارهای کاهش فرسودگی شغلی </a:t>
            </a:r>
          </a:p>
          <a:p>
            <a:pPr marL="457200" indent="-457200" algn="r" rtl="1">
              <a:lnSpc>
                <a:spcPct val="200000"/>
              </a:lnSpc>
              <a:buFont typeface="Wingdings" pitchFamily="2" charset="2"/>
              <a:buChar char="Ø"/>
            </a:pPr>
            <a:r>
              <a:rPr lang="fa-IR" sz="2800" dirty="0">
                <a:latin typeface="NazaninLTBold"/>
                <a:cs typeface="B Yagut" pitchFamily="2" charset="-78"/>
              </a:rPr>
              <a:t>تبعیض و استیگما در محیط کار </a:t>
            </a:r>
            <a:endParaRPr lang="en-US" sz="2800" dirty="0">
              <a:cs typeface="B Yagut" pitchFamily="2" charset="-78"/>
            </a:endParaRPr>
          </a:p>
        </p:txBody>
      </p:sp>
      <p:sp>
        <p:nvSpPr>
          <p:cNvPr id="5" name="Rectangle 4"/>
          <p:cNvSpPr/>
          <p:nvPr/>
        </p:nvSpPr>
        <p:spPr>
          <a:xfrm>
            <a:off x="2639568" y="21772"/>
            <a:ext cx="7132320" cy="707886"/>
          </a:xfrm>
          <a:prstGeom prst="rect">
            <a:avLst/>
          </a:prstGeom>
        </p:spPr>
        <p:txBody>
          <a:bodyPr wrap="square">
            <a:spAutoFit/>
          </a:bodyPr>
          <a:lstStyle/>
          <a:p>
            <a:pPr algn="ctr" rtl="1"/>
            <a:r>
              <a:rPr lang="fa-IR" sz="4000" kern="2000" dirty="0">
                <a:cs typeface="B Yagut" pitchFamily="2" charset="-78"/>
              </a:rPr>
              <a:t>فهرست عناوین</a:t>
            </a:r>
            <a:endParaRPr lang="en-US" sz="4000" kern="2000" dirty="0">
              <a:cs typeface="B Yagut" pitchFamily="2" charset="-78"/>
            </a:endParaRPr>
          </a:p>
        </p:txBody>
      </p:sp>
      <p:pic>
        <p:nvPicPr>
          <p:cNvPr id="2" name="عناوین">
            <a:hlinkClick r:id="" action="ppaction://media"/>
            <a:extLst>
              <a:ext uri="{FF2B5EF4-FFF2-40B4-BE49-F238E27FC236}">
                <a16:creationId xmlns="" xmlns:a16="http://schemas.microsoft.com/office/drawing/2014/main" id="{BDF7117E-E9CE-40AE-8CBC-3312AD076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138" y="739775"/>
            <a:ext cx="487362" cy="487363"/>
          </a:xfrm>
          <a:prstGeom prst="rect">
            <a:avLst/>
          </a:prstGeom>
        </p:spPr>
      </p:pic>
    </p:spTree>
    <p:extLst>
      <p:ext uri="{BB962C8B-B14F-4D97-AF65-F5344CB8AC3E}">
        <p14:creationId xmlns:p14="http://schemas.microsoft.com/office/powerpoint/2010/main" val="3520889391"/>
      </p:ext>
    </p:extLst>
  </p:cSld>
  <p:clrMapOvr>
    <a:masterClrMapping/>
  </p:clrMapOvr>
  <mc:AlternateContent xmlns:mc="http://schemas.openxmlformats.org/markup-compatibility/2006" xmlns:p14="http://schemas.microsoft.com/office/powerpoint/2010/main">
    <mc:Choice Requires="p14">
      <p:transition spd="slow" p14:dur="2000" advTm="30790"/>
    </mc:Choice>
    <mc:Fallback xmlns="">
      <p:transition spd="slow" advTm="3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345209"/>
            <a:ext cx="10572750" cy="5170646"/>
          </a:xfrm>
          <a:prstGeom prst="rect">
            <a:avLst/>
          </a:prstGeom>
        </p:spPr>
        <p:txBody>
          <a:bodyPr wrap="square">
            <a:spAutoFit/>
          </a:bodyPr>
          <a:lstStyle/>
          <a:p>
            <a:pPr marL="457200" indent="-457200" algn="r" rtl="1">
              <a:lnSpc>
                <a:spcPct val="200000"/>
              </a:lnSpc>
              <a:buFont typeface="Wingdings" pitchFamily="2" charset="2"/>
              <a:buChar char="Ø"/>
            </a:pPr>
            <a:r>
              <a:rPr lang="fa-IR" sz="2400" i="0" dirty="0">
                <a:effectLst/>
                <a:latin typeface="NazaninLTBold"/>
                <a:cs typeface="B Yagut" pitchFamily="2" charset="-78"/>
              </a:rPr>
              <a:t>پیشگیری از تبعیض و استیگما در محیط کار </a:t>
            </a:r>
          </a:p>
          <a:p>
            <a:pPr marL="457200" indent="-457200" algn="r" rtl="1">
              <a:lnSpc>
                <a:spcPct val="200000"/>
              </a:lnSpc>
              <a:buFont typeface="Wingdings" pitchFamily="2" charset="2"/>
              <a:buChar char="Ø"/>
            </a:pPr>
            <a:r>
              <a:rPr lang="fa-IR" sz="2400" dirty="0">
                <a:latin typeface="NazaninLTBold"/>
                <a:cs typeface="B Yagut" pitchFamily="2" charset="-78"/>
              </a:rPr>
              <a:t>ویژگیهای </a:t>
            </a:r>
            <a:r>
              <a:rPr lang="fa-IR" sz="2400" i="0" dirty="0">
                <a:effectLst/>
                <a:latin typeface="NazaninLTBold"/>
                <a:cs typeface="B Yagut" pitchFamily="2" charset="-78"/>
              </a:rPr>
              <a:t>محیط کار دوست دار سلامت روان </a:t>
            </a:r>
          </a:p>
          <a:p>
            <a:pPr marL="457200" indent="-457200" algn="r" rtl="1">
              <a:lnSpc>
                <a:spcPct val="200000"/>
              </a:lnSpc>
              <a:buFont typeface="Wingdings" pitchFamily="2" charset="2"/>
              <a:buChar char="Ø"/>
            </a:pPr>
            <a:r>
              <a:rPr lang="fa-IR" sz="2400" i="0" dirty="0">
                <a:effectLst/>
                <a:latin typeface="NazaninLTBold"/>
                <a:cs typeface="B Yagut" pitchFamily="2" charset="-78"/>
              </a:rPr>
              <a:t>مدیریت استرس در محیط کار </a:t>
            </a:r>
          </a:p>
          <a:p>
            <a:pPr marL="457200" lvl="0" indent="-457200" algn="r" rtl="1">
              <a:lnSpc>
                <a:spcPct val="200000"/>
              </a:lnSpc>
              <a:buFont typeface="Wingdings" pitchFamily="2" charset="2"/>
              <a:buChar char="Ø"/>
            </a:pPr>
            <a:r>
              <a:rPr lang="fa-IR" sz="2400" dirty="0">
                <a:solidFill>
                  <a:prstClr val="black"/>
                </a:solidFill>
                <a:cs typeface="B Yagut" pitchFamily="2" charset="-78"/>
              </a:rPr>
              <a:t>علائم و نشانه های استرس شغلی </a:t>
            </a:r>
          </a:p>
          <a:p>
            <a:pPr marL="457200" indent="-457200" algn="r" rtl="1">
              <a:lnSpc>
                <a:spcPct val="200000"/>
              </a:lnSpc>
              <a:buFont typeface="Wingdings" pitchFamily="2" charset="2"/>
              <a:buChar char="Ø"/>
            </a:pPr>
            <a:r>
              <a:rPr lang="fa-IR" sz="2400" i="0" dirty="0">
                <a:effectLst/>
                <a:latin typeface="NazaninLTBold"/>
                <a:cs typeface="B Yagut" pitchFamily="2" charset="-78"/>
              </a:rPr>
              <a:t>سبک زندگی و سلامت روانی در محیط کار </a:t>
            </a:r>
          </a:p>
          <a:p>
            <a:pPr marL="457200" indent="-457200" algn="r" rtl="1">
              <a:lnSpc>
                <a:spcPct val="200000"/>
              </a:lnSpc>
              <a:buFont typeface="Wingdings" pitchFamily="2" charset="2"/>
              <a:buChar char="Ø"/>
            </a:pPr>
            <a:r>
              <a:rPr lang="fa-IR" sz="2400" dirty="0">
                <a:cs typeface="B Yagut" pitchFamily="2" charset="-78"/>
              </a:rPr>
              <a:t>اصلاح سبک زندگی به منظور سلامت روانی در محیط کار</a:t>
            </a:r>
            <a:endParaRPr lang="en-US" sz="2400" dirty="0">
              <a:cs typeface="B Yagut" pitchFamily="2" charset="-78"/>
            </a:endParaRPr>
          </a:p>
          <a:p>
            <a:pPr marL="457200" indent="-457200" algn="r" rtl="1">
              <a:lnSpc>
                <a:spcPct val="200000"/>
              </a:lnSpc>
              <a:buFont typeface="Wingdings" pitchFamily="2" charset="2"/>
              <a:buChar char="Ø"/>
            </a:pPr>
            <a:r>
              <a:rPr lang="fa-IR" sz="2400" i="0" dirty="0">
                <a:effectLst/>
                <a:latin typeface="NazaninLTBold"/>
                <a:cs typeface="B Yagut" pitchFamily="2" charset="-78"/>
              </a:rPr>
              <a:t>نقش کارفرما در سلامت روان محیط کار </a:t>
            </a:r>
            <a:endParaRPr lang="en-US" sz="3600" dirty="0">
              <a:cs typeface="B Yagut" pitchFamily="2" charset="-78"/>
            </a:endParaRPr>
          </a:p>
        </p:txBody>
      </p:sp>
      <p:sp>
        <p:nvSpPr>
          <p:cNvPr id="5" name="Rectangle 4"/>
          <p:cNvSpPr/>
          <p:nvPr/>
        </p:nvSpPr>
        <p:spPr>
          <a:xfrm>
            <a:off x="2639568" y="50800"/>
            <a:ext cx="7132320" cy="707886"/>
          </a:xfrm>
          <a:prstGeom prst="rect">
            <a:avLst/>
          </a:prstGeom>
        </p:spPr>
        <p:txBody>
          <a:bodyPr wrap="square">
            <a:spAutoFit/>
          </a:bodyPr>
          <a:lstStyle/>
          <a:p>
            <a:pPr algn="ctr" rtl="1"/>
            <a:r>
              <a:rPr lang="fa-IR" sz="4000" kern="2000" dirty="0">
                <a:cs typeface="B Yagut" pitchFamily="2" charset="-78"/>
              </a:rPr>
              <a:t>فهرست عناوین</a:t>
            </a:r>
            <a:endParaRPr lang="en-US" sz="4000" kern="2000" dirty="0">
              <a:cs typeface="B Yagut" pitchFamily="2" charset="-78"/>
            </a:endParaRPr>
          </a:p>
        </p:txBody>
      </p:sp>
      <p:pic>
        <p:nvPicPr>
          <p:cNvPr id="2" name="Recording (5)">
            <a:hlinkClick r:id="" action="ppaction://media"/>
            <a:extLst>
              <a:ext uri="{FF2B5EF4-FFF2-40B4-BE49-F238E27FC236}">
                <a16:creationId xmlns="" xmlns:a16="http://schemas.microsoft.com/office/drawing/2014/main" id="{E2CDE87F-2121-4DDF-8F2E-605170734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041" y="820241"/>
            <a:ext cx="487362" cy="487363"/>
          </a:xfrm>
          <a:prstGeom prst="rect">
            <a:avLst/>
          </a:prstGeom>
        </p:spPr>
      </p:pic>
    </p:spTree>
    <p:extLst>
      <p:ext uri="{BB962C8B-B14F-4D97-AF65-F5344CB8AC3E}">
        <p14:creationId xmlns:p14="http://schemas.microsoft.com/office/powerpoint/2010/main" val="3520889391"/>
      </p:ext>
    </p:extLst>
  </p:cSld>
  <p:clrMapOvr>
    <a:masterClrMapping/>
  </p:clrMapOvr>
  <mc:AlternateContent xmlns:mc="http://schemas.openxmlformats.org/markup-compatibility/2006" xmlns:p14="http://schemas.microsoft.com/office/powerpoint/2010/main">
    <mc:Choice Requires="p14">
      <p:transition spd="slow" p14:dur="2000" advTm="30650"/>
    </mc:Choice>
    <mc:Fallback xmlns="">
      <p:transition spd="slow" advTm="3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024" y="1139490"/>
            <a:ext cx="11395880" cy="5047536"/>
          </a:xfrm>
          <a:prstGeom prst="rect">
            <a:avLst/>
          </a:prstGeom>
        </p:spPr>
        <p:txBody>
          <a:bodyPr wrap="square">
            <a:spAutoFit/>
          </a:bodyPr>
          <a:lstStyle/>
          <a:p>
            <a:pPr algn="r" rtl="1">
              <a:lnSpc>
                <a:spcPct val="150000"/>
              </a:lnSpc>
              <a:buSzPct val="90000"/>
            </a:pPr>
            <a:r>
              <a:rPr lang="fa-IR" sz="2800" i="0" dirty="0">
                <a:solidFill>
                  <a:srgbClr val="231F20"/>
                </a:solidFill>
                <a:effectLst/>
                <a:latin typeface="NazaninLTLight"/>
                <a:cs typeface="B Yagut" pitchFamily="2" charset="-78"/>
              </a:rPr>
              <a:t>پیشگیری از پیدایش مشکلات روانی در  کارکنان و سالم سازی فضای روانی کار، به نحوی که </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عدم گرفتاری کارکنان به آسیب روانی</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احساس رضایت از محل کار</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علاقمند محل کار </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توانایی کارکنان در ایجاد روابط مطلوب با محیط کار و عوامل موجود </a:t>
            </a:r>
          </a:p>
          <a:p>
            <a:pPr lvl="1" algn="r" rtl="1">
              <a:lnSpc>
                <a:spcPct val="200000"/>
              </a:lnSpc>
              <a:buSzPct val="90000"/>
              <a:buFont typeface="Wingdings" pitchFamily="2" charset="2"/>
              <a:buChar char="Ø"/>
            </a:pPr>
            <a:r>
              <a:rPr lang="fa-IR" sz="2800" i="0" dirty="0">
                <a:solidFill>
                  <a:srgbClr val="231F20"/>
                </a:solidFill>
                <a:effectLst/>
                <a:latin typeface="NazaninLTLight"/>
                <a:cs typeface="B Yagut" pitchFamily="2" charset="-78"/>
              </a:rPr>
              <a:t>حس مثبت به خود، رؤسا، همکاران و محیط کار</a:t>
            </a:r>
            <a:endParaRPr lang="en-US" sz="2800" dirty="0">
              <a:cs typeface="B Yagut" pitchFamily="2" charset="-78"/>
            </a:endParaRPr>
          </a:p>
        </p:txBody>
      </p:sp>
      <p:sp>
        <p:nvSpPr>
          <p:cNvPr id="3" name="Rectangle 2"/>
          <p:cNvSpPr/>
          <p:nvPr/>
        </p:nvSpPr>
        <p:spPr>
          <a:xfrm>
            <a:off x="3234527" y="296417"/>
            <a:ext cx="6070893" cy="707886"/>
          </a:xfrm>
          <a:prstGeom prst="rect">
            <a:avLst/>
          </a:prstGeom>
        </p:spPr>
        <p:txBody>
          <a:bodyPr wrap="none">
            <a:spAutoFit/>
          </a:bodyPr>
          <a:lstStyle/>
          <a:p>
            <a:r>
              <a:rPr lang="fa-IR" sz="4000" dirty="0">
                <a:solidFill>
                  <a:srgbClr val="231F20"/>
                </a:solidFill>
                <a:latin typeface="NazaninLTLight"/>
                <a:cs typeface="B Yagut" pitchFamily="2" charset="-78"/>
              </a:rPr>
              <a:t>تعریف سلامت روان در محیط کار</a:t>
            </a:r>
            <a:endParaRPr lang="en-US" sz="4000" dirty="0"/>
          </a:p>
        </p:txBody>
      </p:sp>
      <p:pic>
        <p:nvPicPr>
          <p:cNvPr id="4" name="تعریف سلامت روان در محیط کار">
            <a:hlinkClick r:id="" action="ppaction://media"/>
            <a:extLst>
              <a:ext uri="{FF2B5EF4-FFF2-40B4-BE49-F238E27FC236}">
                <a16:creationId xmlns="" xmlns:a16="http://schemas.microsoft.com/office/drawing/2014/main" id="{066CA8B4-52CF-4C93-801E-BD3AC0EDE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750" y="2622550"/>
            <a:ext cx="487363" cy="487363"/>
          </a:xfrm>
          <a:prstGeom prst="rect">
            <a:avLst/>
          </a:prstGeom>
        </p:spPr>
      </p:pic>
    </p:spTree>
    <p:extLst>
      <p:ext uri="{BB962C8B-B14F-4D97-AF65-F5344CB8AC3E}">
        <p14:creationId xmlns:p14="http://schemas.microsoft.com/office/powerpoint/2010/main" val="139061486"/>
      </p:ext>
    </p:extLst>
  </p:cSld>
  <p:clrMapOvr>
    <a:masterClrMapping/>
  </p:clrMapOvr>
  <mc:AlternateContent xmlns:mc="http://schemas.openxmlformats.org/markup-compatibility/2006" xmlns:p14="http://schemas.microsoft.com/office/powerpoint/2010/main">
    <mc:Choice Requires="p14">
      <p:transition spd="slow" p14:dur="2000" advTm="46140"/>
    </mc:Choice>
    <mc:Fallback xmlns="">
      <p:transition spd="slow" advTm="4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1159212"/>
            <a:ext cx="11836400" cy="5478423"/>
          </a:xfrm>
          <a:prstGeom prst="rect">
            <a:avLst/>
          </a:prstGeom>
        </p:spPr>
        <p:txBody>
          <a:bodyPr wrap="square">
            <a:spAutoFit/>
          </a:bodyPr>
          <a:lstStyle/>
          <a:p>
            <a:pPr algn="r" rtl="1">
              <a:lnSpc>
                <a:spcPct val="250000"/>
              </a:lnSpc>
              <a:buFont typeface="Wingdings" pitchFamily="2" charset="2"/>
              <a:buChar char="Ø"/>
            </a:pPr>
            <a:r>
              <a:rPr lang="fa-IR" sz="2800" dirty="0">
                <a:latin typeface="NazaninLTLight"/>
                <a:cs typeface="B Yagut" pitchFamily="2" charset="-78"/>
              </a:rPr>
              <a:t>در حد تعادل نگهداشتن استرس</a:t>
            </a:r>
          </a:p>
          <a:p>
            <a:pPr algn="r" rtl="1">
              <a:lnSpc>
                <a:spcPct val="250000"/>
              </a:lnSpc>
              <a:buFont typeface="Wingdings" pitchFamily="2" charset="2"/>
              <a:buChar char="Ø"/>
            </a:pPr>
            <a:r>
              <a:rPr lang="fa-IR" sz="2800" dirty="0">
                <a:latin typeface="NazaninLTLight"/>
                <a:cs typeface="B Yagut" pitchFamily="2" charset="-78"/>
              </a:rPr>
              <a:t>حفظ تعادل در کار و زندگی </a:t>
            </a:r>
          </a:p>
          <a:p>
            <a:pPr algn="r" rtl="1">
              <a:lnSpc>
                <a:spcPct val="250000"/>
              </a:lnSpc>
              <a:buFont typeface="Wingdings" pitchFamily="2" charset="2"/>
              <a:buChar char="Ø"/>
            </a:pPr>
            <a:r>
              <a:rPr lang="fa-IR" sz="2800" dirty="0">
                <a:latin typeface="NazaninLTLight"/>
                <a:cs typeface="B Yagut" pitchFamily="2" charset="-78"/>
              </a:rPr>
              <a:t>تشخیص به موقع اختلالات روانی</a:t>
            </a:r>
          </a:p>
          <a:p>
            <a:pPr algn="r" rtl="1">
              <a:lnSpc>
                <a:spcPct val="250000"/>
              </a:lnSpc>
              <a:buFont typeface="Wingdings" pitchFamily="2" charset="2"/>
              <a:buChar char="Ø"/>
            </a:pPr>
            <a:r>
              <a:rPr lang="fa-IR" sz="2800" dirty="0">
                <a:latin typeface="NazaninLTLight"/>
                <a:cs typeface="B Yagut" pitchFamily="2" charset="-78"/>
              </a:rPr>
              <a:t>عشق و علاقه به محل کار، حفظ نظم منطقی، احترام به یکدیگر</a:t>
            </a:r>
          </a:p>
          <a:p>
            <a:pPr algn="r" rtl="1">
              <a:lnSpc>
                <a:spcPct val="250000"/>
              </a:lnSpc>
              <a:buFont typeface="Wingdings" pitchFamily="2" charset="2"/>
              <a:buChar char="Ø"/>
            </a:pPr>
            <a:r>
              <a:rPr lang="fa-IR" sz="2800" dirty="0">
                <a:latin typeface="NazaninLTLight"/>
                <a:cs typeface="B Yagut" pitchFamily="2" charset="-78"/>
              </a:rPr>
              <a:t>روش ارتباط مناسب با دیگران </a:t>
            </a:r>
            <a:endParaRPr lang="en-US" sz="2800" dirty="0"/>
          </a:p>
        </p:txBody>
      </p:sp>
      <p:sp>
        <p:nvSpPr>
          <p:cNvPr id="3" name="Rectangle 2"/>
          <p:cNvSpPr/>
          <p:nvPr/>
        </p:nvSpPr>
        <p:spPr>
          <a:xfrm>
            <a:off x="2095572" y="220365"/>
            <a:ext cx="8217313" cy="707886"/>
          </a:xfrm>
          <a:prstGeom prst="rect">
            <a:avLst/>
          </a:prstGeom>
        </p:spPr>
        <p:txBody>
          <a:bodyPr wrap="none">
            <a:spAutoFit/>
          </a:bodyPr>
          <a:lstStyle/>
          <a:p>
            <a:pPr algn="ctr" rtl="1"/>
            <a:r>
              <a:rPr lang="fa-IR" sz="4000" b="1" dirty="0">
                <a:solidFill>
                  <a:srgbClr val="231F20"/>
                </a:solidFill>
                <a:latin typeface="NazaninLTLight"/>
                <a:cs typeface="B Yagut" pitchFamily="2" charset="-78"/>
              </a:rPr>
              <a:t>برای تحقق تعریف سلامت روان چه باید کرد </a:t>
            </a:r>
            <a:endParaRPr lang="en-US" sz="4000" dirty="0"/>
          </a:p>
        </p:txBody>
      </p:sp>
      <p:pic>
        <p:nvPicPr>
          <p:cNvPr id="4" name="تحقق تعریف">
            <a:hlinkClick r:id="" action="ppaction://media"/>
            <a:extLst>
              <a:ext uri="{FF2B5EF4-FFF2-40B4-BE49-F238E27FC236}">
                <a16:creationId xmlns="" xmlns:a16="http://schemas.microsoft.com/office/drawing/2014/main" id="{7F808DF6-F869-4EF6-A333-A2BAF7EFC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450" y="1557338"/>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300"/>
    </mc:Choice>
    <mc:Fallback xmlns="">
      <p:transition spd="slow" advTm="1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805D66B-65A8-422D-9EA1-CE9712CD0DA0}"/>
              </a:ext>
            </a:extLst>
          </p:cNvPr>
          <p:cNvSpPr/>
          <p:nvPr/>
        </p:nvSpPr>
        <p:spPr>
          <a:xfrm>
            <a:off x="3053136" y="117998"/>
            <a:ext cx="5840060" cy="707886"/>
          </a:xfrm>
          <a:prstGeom prst="rect">
            <a:avLst/>
          </a:prstGeom>
        </p:spPr>
        <p:txBody>
          <a:bodyPr wrap="none">
            <a:spAutoFit/>
          </a:bodyPr>
          <a:lstStyle/>
          <a:p>
            <a:r>
              <a:rPr lang="en-US" sz="4000" dirty="0">
                <a:cs typeface="B Yagut" pitchFamily="2" charset="-78"/>
              </a:rPr>
              <a:t>عوامل مؤثر بر سلامت روان فرد </a:t>
            </a:r>
          </a:p>
        </p:txBody>
      </p:sp>
      <p:pic>
        <p:nvPicPr>
          <p:cNvPr id="1026" name="Picture 2"/>
          <p:cNvPicPr>
            <a:picLocks noChangeAspect="1" noChangeArrowheads="1"/>
          </p:cNvPicPr>
          <p:nvPr/>
        </p:nvPicPr>
        <p:blipFill>
          <a:blip r:embed="rId5"/>
          <a:srcRect l="7456" r="5413" b="1569"/>
          <a:stretch>
            <a:fillRect/>
          </a:stretch>
        </p:blipFill>
        <p:spPr bwMode="auto">
          <a:xfrm>
            <a:off x="3390421" y="1469220"/>
            <a:ext cx="5334100" cy="5153563"/>
          </a:xfrm>
          <a:prstGeom prst="rect">
            <a:avLst/>
          </a:prstGeom>
          <a:noFill/>
          <a:ln w="9525">
            <a:noFill/>
            <a:miter lim="800000"/>
            <a:headEnd/>
            <a:tailEnd/>
          </a:ln>
          <a:effectLst/>
        </p:spPr>
      </p:pic>
      <p:pic>
        <p:nvPicPr>
          <p:cNvPr id="2" name="عوامل موثر">
            <a:hlinkClick r:id="" action="ppaction://media"/>
            <a:extLst>
              <a:ext uri="{FF2B5EF4-FFF2-40B4-BE49-F238E27FC236}">
                <a16:creationId xmlns="" xmlns:a16="http://schemas.microsoft.com/office/drawing/2014/main" id="{4DB4826E-676C-4E41-8946-0189820B7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913" y="1849438"/>
            <a:ext cx="487362" cy="487362"/>
          </a:xfrm>
          <a:prstGeom prst="rect">
            <a:avLst/>
          </a:prstGeom>
        </p:spPr>
      </p:pic>
    </p:spTree>
    <p:extLst>
      <p:ext uri="{BB962C8B-B14F-4D97-AF65-F5344CB8AC3E}">
        <p14:creationId xmlns:p14="http://schemas.microsoft.com/office/powerpoint/2010/main" val="296005536"/>
      </p:ext>
    </p:extLst>
  </p:cSld>
  <p:clrMapOvr>
    <a:masterClrMapping/>
  </p:clrMapOvr>
  <mc:AlternateContent xmlns:mc="http://schemas.openxmlformats.org/markup-compatibility/2006" xmlns:p14="http://schemas.microsoft.com/office/powerpoint/2010/main">
    <mc:Choice Requires="p14">
      <p:transition spd="slow" p14:dur="2000" advTm="37800"/>
    </mc:Choice>
    <mc:Fallback xmlns="">
      <p:transition spd="slow" advTm="3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420" y="1208595"/>
            <a:ext cx="11696131" cy="5409814"/>
          </a:xfrm>
          <a:prstGeom prst="rect">
            <a:avLst/>
          </a:prstGeom>
        </p:spPr>
        <p:txBody>
          <a:bodyPr wrap="square">
            <a:spAutoFit/>
          </a:bodyPr>
          <a:lstStyle/>
          <a:p>
            <a:pPr algn="r" rtl="1">
              <a:lnSpc>
                <a:spcPts val="3800"/>
              </a:lnSpc>
              <a:buFont typeface="Wingdings" pitchFamily="2" charset="2"/>
              <a:buChar char="Ø"/>
            </a:pPr>
            <a:r>
              <a:rPr lang="fa-IR" sz="2400" dirty="0">
                <a:cs typeface="B Yagut" pitchFamily="2" charset="-78"/>
              </a:rPr>
              <a:t>با عشق کارتان را انجام دهید</a:t>
            </a:r>
          </a:p>
          <a:p>
            <a:pPr algn="r" rtl="1">
              <a:lnSpc>
                <a:spcPts val="3800"/>
              </a:lnSpc>
              <a:buFont typeface="Wingdings" pitchFamily="2" charset="2"/>
              <a:buChar char="Ø"/>
            </a:pPr>
            <a:r>
              <a:rPr lang="fa-IR" sz="2400" dirty="0">
                <a:cs typeface="B Yagut" pitchFamily="2" charset="-78"/>
              </a:rPr>
              <a:t>آنچه کسب میکنید، مهم است</a:t>
            </a:r>
          </a:p>
          <a:p>
            <a:pPr algn="r" rtl="1">
              <a:lnSpc>
                <a:spcPts val="3800"/>
              </a:lnSpc>
              <a:buFont typeface="Wingdings" pitchFamily="2" charset="2"/>
              <a:buChar char="Ø"/>
            </a:pPr>
            <a:r>
              <a:rPr lang="fa-IR" sz="2400" dirty="0">
                <a:cs typeface="B Yagut" pitchFamily="2" charset="-78"/>
              </a:rPr>
              <a:t>دریافتی‌تا ن مهم است</a:t>
            </a:r>
          </a:p>
          <a:p>
            <a:pPr algn="r" rtl="1">
              <a:lnSpc>
                <a:spcPts val="3800"/>
              </a:lnSpc>
              <a:buFont typeface="Wingdings" pitchFamily="2" charset="2"/>
              <a:buChar char="Ø"/>
            </a:pPr>
            <a:r>
              <a:rPr lang="fa-IR" sz="2400" dirty="0">
                <a:cs typeface="B Yagut" pitchFamily="2" charset="-78"/>
              </a:rPr>
              <a:t>رفتار کارفرما چطور است</a:t>
            </a:r>
          </a:p>
          <a:p>
            <a:pPr algn="r" rtl="1">
              <a:lnSpc>
                <a:spcPts val="3800"/>
              </a:lnSpc>
              <a:buFont typeface="Wingdings" pitchFamily="2" charset="2"/>
              <a:buChar char="Ø"/>
            </a:pPr>
            <a:r>
              <a:rPr lang="fa-IR" sz="2400" dirty="0"/>
              <a:t>همکارها را ارزیابی کنید</a:t>
            </a:r>
          </a:p>
          <a:p>
            <a:pPr algn="r" rtl="1">
              <a:lnSpc>
                <a:spcPts val="3800"/>
              </a:lnSpc>
              <a:buFont typeface="Wingdings" pitchFamily="2" charset="2"/>
              <a:buChar char="Ø"/>
            </a:pPr>
            <a:r>
              <a:rPr lang="fa-IR" sz="2400" dirty="0"/>
              <a:t>احساس ارزشمند بودن مهم است</a:t>
            </a:r>
          </a:p>
          <a:p>
            <a:pPr algn="r" rtl="1">
              <a:lnSpc>
                <a:spcPts val="3800"/>
              </a:lnSpc>
              <a:buFont typeface="Wingdings" pitchFamily="2" charset="2"/>
              <a:buChar char="Ø"/>
            </a:pPr>
            <a:r>
              <a:rPr lang="fa-IR" sz="2400" dirty="0"/>
              <a:t>قابل اعتماد هستید؟ </a:t>
            </a:r>
          </a:p>
          <a:p>
            <a:pPr algn="r" rtl="1">
              <a:lnSpc>
                <a:spcPts val="3800"/>
              </a:lnSpc>
              <a:buFont typeface="Wingdings" pitchFamily="2" charset="2"/>
              <a:buChar char="Ø"/>
            </a:pPr>
            <a:r>
              <a:rPr lang="fa-IR" sz="2400" dirty="0"/>
              <a:t>تعادل فراموش نشود</a:t>
            </a:r>
          </a:p>
          <a:p>
            <a:pPr algn="r" rtl="1">
              <a:lnSpc>
                <a:spcPts val="3800"/>
              </a:lnSpc>
              <a:buFont typeface="Wingdings" pitchFamily="2" charset="2"/>
              <a:buChar char="Ø"/>
            </a:pPr>
            <a:r>
              <a:rPr lang="fa-IR" sz="2400" dirty="0"/>
              <a:t>تصمیم بگیرید</a:t>
            </a:r>
          </a:p>
          <a:p>
            <a:pPr algn="r" rtl="1">
              <a:lnSpc>
                <a:spcPts val="3800"/>
              </a:lnSpc>
              <a:buFont typeface="Wingdings" pitchFamily="2" charset="2"/>
              <a:buChar char="Ø"/>
            </a:pPr>
            <a:r>
              <a:rPr lang="fa-IR" sz="2400" dirty="0"/>
              <a:t>مشکل را حل کنید</a:t>
            </a:r>
          </a:p>
          <a:p>
            <a:pPr algn="r" rtl="1">
              <a:lnSpc>
                <a:spcPts val="3800"/>
              </a:lnSpc>
              <a:buFont typeface="Wingdings" pitchFamily="2" charset="2"/>
              <a:buChar char="Ø"/>
            </a:pPr>
            <a:r>
              <a:rPr lang="fa-IR" sz="2400" dirty="0"/>
              <a:t>زندگیتان را مرور کنید</a:t>
            </a:r>
            <a:endParaRPr lang="en-US" sz="2400" dirty="0">
              <a:cs typeface="B Yagut" pitchFamily="2" charset="-78"/>
            </a:endParaRPr>
          </a:p>
        </p:txBody>
      </p:sp>
      <p:sp>
        <p:nvSpPr>
          <p:cNvPr id="3" name="Rectangle 2"/>
          <p:cNvSpPr/>
          <p:nvPr/>
        </p:nvSpPr>
        <p:spPr>
          <a:xfrm>
            <a:off x="1028842" y="279400"/>
            <a:ext cx="9876422" cy="707886"/>
          </a:xfrm>
          <a:prstGeom prst="rect">
            <a:avLst/>
          </a:prstGeom>
        </p:spPr>
        <p:txBody>
          <a:bodyPr wrap="none">
            <a:spAutoFit/>
          </a:bodyPr>
          <a:lstStyle/>
          <a:p>
            <a:pPr algn="ctr" rtl="1"/>
            <a:r>
              <a:rPr lang="fa-IR" sz="4000" b="1" dirty="0">
                <a:cs typeface="B Yagut" pitchFamily="2" charset="-78"/>
              </a:rPr>
              <a:t>توصیه</a:t>
            </a:r>
            <a:r>
              <a:rPr lang="fa-IR" sz="4000" b="1" dirty="0">
                <a:cs typeface="B Zar"/>
              </a:rPr>
              <a:t>‌</a:t>
            </a:r>
            <a:r>
              <a:rPr lang="fa-IR" sz="4000" b="1" dirty="0">
                <a:cs typeface="B Yagut" pitchFamily="2" charset="-78"/>
              </a:rPr>
              <a:t>های مهم جهت بهبود سلامت روان در محیط کار</a:t>
            </a:r>
          </a:p>
        </p:txBody>
      </p:sp>
      <p:pic>
        <p:nvPicPr>
          <p:cNvPr id="5" name="توصیه های مهم222">
            <a:hlinkClick r:id="" action="ppaction://media"/>
            <a:extLst>
              <a:ext uri="{FF2B5EF4-FFF2-40B4-BE49-F238E27FC236}">
                <a16:creationId xmlns="" xmlns:a16="http://schemas.microsoft.com/office/drawing/2014/main" id="{4D591CA7-4FF9-409F-89A4-5285820804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9388" y="1760538"/>
            <a:ext cx="487362" cy="487362"/>
          </a:xfrm>
          <a:prstGeom prst="rect">
            <a:avLst/>
          </a:prstGeom>
        </p:spPr>
      </p:pic>
    </p:spTree>
    <p:extLst>
      <p:ext uri="{BB962C8B-B14F-4D97-AF65-F5344CB8AC3E}">
        <p14:creationId xmlns:p14="http://schemas.microsoft.com/office/powerpoint/2010/main" val="3335127005"/>
      </p:ext>
    </p:extLst>
  </p:cSld>
  <p:clrMapOvr>
    <a:masterClrMapping/>
  </p:clrMapOvr>
  <mc:AlternateContent xmlns:mc="http://schemas.openxmlformats.org/markup-compatibility/2006" xmlns:p14="http://schemas.microsoft.com/office/powerpoint/2010/main">
    <mc:Choice Requires="p14">
      <p:transition spd="slow" p14:dur="2000" advTm="287520"/>
    </mc:Choice>
    <mc:Fallback xmlns="">
      <p:transition spd="slow" advTm="28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شیراز</_x062f__x0627__x0646__x0634__x06af__x0627__x0647_>
    <_x0646__x0648__x0639__x0020__x062d__x06cc__x0637__x0647_ xmlns="12fdc5dc-769e-4543-b10d-fbea3dac4417">بهداشت حرفه‌اي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5NN7CDR5NKU2-831-216</_dlc_DocId>
    <_dlc_DocIdUrl xmlns="1047730d-92e1-4018-9084-d932fd3a7f58">
      <Url>http://www.health.gov.ir/hnd/_layouts/DocIdRedir.aspx?ID=5NN7CDR5NKU2-831-216</Url>
      <Description>5NN7CDR5NKU2-831-216</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1445A4-710F-4962-A413-FE74B8760826}">
  <ds:schemaRefs>
    <ds:schemaRef ds:uri="http://purl.org/dc/elements/1.1/"/>
    <ds:schemaRef ds:uri="http://schemas.microsoft.com/office/2006/metadata/properties"/>
    <ds:schemaRef ds:uri="http://schemas.microsoft.com/office/2006/documentManagement/types"/>
    <ds:schemaRef ds:uri="12fdc5dc-769e-4543-b10d-fbea3dac4417"/>
    <ds:schemaRef ds:uri="http://purl.org/dc/terms/"/>
    <ds:schemaRef ds:uri="http://www.w3.org/XML/1998/namespace"/>
    <ds:schemaRef ds:uri="1047730d-92e1-4018-9084-d932fd3a7f58"/>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23186A79-18C8-4116-AAAA-A7FEE5BBB28F}">
  <ds:schemaRefs>
    <ds:schemaRef ds:uri="http://schemas.microsoft.com/sharepoint/v3/contenttype/forms"/>
  </ds:schemaRefs>
</ds:datastoreItem>
</file>

<file path=customXml/itemProps3.xml><?xml version="1.0" encoding="utf-8"?>
<ds:datastoreItem xmlns:ds="http://schemas.openxmlformats.org/officeDocument/2006/customXml" ds:itemID="{3BA31856-9BE6-4249-85C9-C2C6954787D6}">
  <ds:schemaRefs>
    <ds:schemaRef ds:uri="http://schemas.microsoft.com/sharepoint/events"/>
  </ds:schemaRefs>
</ds:datastoreItem>
</file>

<file path=customXml/itemProps4.xml><?xml version="1.0" encoding="utf-8"?>
<ds:datastoreItem xmlns:ds="http://schemas.openxmlformats.org/officeDocument/2006/customXml" ds:itemID="{E21E65CD-A41F-4F7E-8333-8CB0D5EECA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595</TotalTime>
  <Words>1436</Words>
  <Application>Microsoft Office PowerPoint</Application>
  <PresentationFormat>Widescreen</PresentationFormat>
  <Paragraphs>190</Paragraphs>
  <Slides>23</Slides>
  <Notes>23</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B Yagut</vt:lpstr>
      <vt:lpstr>B Zar</vt:lpstr>
      <vt:lpstr>Calibri</vt:lpstr>
      <vt:lpstr>Calibri Light</vt:lpstr>
      <vt:lpstr>NazaninLTBold</vt:lpstr>
      <vt:lpstr>NazaninLTLight</vt:lpstr>
      <vt:lpstr>Times New Roman</vt:lpstr>
      <vt:lpstr>Wingdings</vt:lpstr>
      <vt:lpstr>Office Theme</vt:lpstr>
      <vt:lpstr> مشخصات سند</vt:lpstr>
      <vt:lpstr>سلامت روان در محیط کار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لطفاً نظرات و پیشنهادات خود پیرامون این بسته آموزشی را به آدرس زیر ارسال کنید</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بهداشت روان در محیط کار</dc:title>
  <dc:creator>MRT</dc:creator>
  <cp:lastModifiedBy>Sima Jalali</cp:lastModifiedBy>
  <cp:revision>156</cp:revision>
  <dcterms:created xsi:type="dcterms:W3CDTF">2020-04-19T06:40:08Z</dcterms:created>
  <dcterms:modified xsi:type="dcterms:W3CDTF">2020-12-07T06:21:14Z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b41c9d9e-83c3-4769-84cb-a6d6f09b1bce</vt:lpwstr>
  </property>
</Properties>
</file>